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33"/>
  </p:notesMasterIdLst>
  <p:sldIdLst>
    <p:sldId id="264" r:id="rId2"/>
    <p:sldId id="257" r:id="rId3"/>
    <p:sldId id="258" r:id="rId4"/>
    <p:sldId id="260" r:id="rId5"/>
    <p:sldId id="261" r:id="rId6"/>
    <p:sldId id="262" r:id="rId7"/>
    <p:sldId id="263" r:id="rId8"/>
    <p:sldId id="265" r:id="rId9"/>
    <p:sldId id="266" r:id="rId10"/>
    <p:sldId id="267" r:id="rId11"/>
    <p:sldId id="268" r:id="rId12"/>
    <p:sldId id="272" r:id="rId13"/>
    <p:sldId id="289" r:id="rId14"/>
    <p:sldId id="269" r:id="rId15"/>
    <p:sldId id="271" r:id="rId16"/>
    <p:sldId id="273" r:id="rId17"/>
    <p:sldId id="270" r:id="rId18"/>
    <p:sldId id="284" r:id="rId19"/>
    <p:sldId id="282" r:id="rId20"/>
    <p:sldId id="285" r:id="rId21"/>
    <p:sldId id="286" r:id="rId22"/>
    <p:sldId id="287" r:id="rId23"/>
    <p:sldId id="288" r:id="rId24"/>
    <p:sldId id="283" r:id="rId25"/>
    <p:sldId id="281" r:id="rId26"/>
    <p:sldId id="275" r:id="rId27"/>
    <p:sldId id="278" r:id="rId28"/>
    <p:sldId id="274" r:id="rId29"/>
    <p:sldId id="279" r:id="rId30"/>
    <p:sldId id="290" r:id="rId31"/>
    <p:sldId id="28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9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4DD336-FE65-4F4D-918B-52E421CEB450}" type="datetimeFigureOut">
              <a:rPr lang="en-US" smtClean="0"/>
              <a:pPr/>
              <a:t>4/10/2016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C808E5-C1DB-4154-AAA8-9DA5E5742FCE}" type="slidenum">
              <a:rPr lang="en-US" smtClean="0"/>
              <a:pPr/>
              <a:t>‹#›</a:t>
            </a:fld>
            <a:endParaRPr lang="en-US"/>
          </a:p>
        </p:txBody>
      </p:sp>
    </p:spTree>
    <p:extLst>
      <p:ext uri="{BB962C8B-B14F-4D97-AF65-F5344CB8AC3E}">
        <p14:creationId xmlns:p14="http://schemas.microsoft.com/office/powerpoint/2010/main" val="2633727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FFFFFF"/>
                </a:solidFill>
                <a:latin typeface="Gill Sans" charset="0"/>
                <a:cs typeface="ヒラギノ角ゴ ProN W3" charset="0"/>
                <a:sym typeface="Gill Sans" charset="0"/>
              </a:defRPr>
            </a:lvl1pPr>
            <a:lvl2pPr marL="742950" indent="-285750" eaLnBrk="0" hangingPunct="0">
              <a:defRPr sz="4200">
                <a:solidFill>
                  <a:srgbClr val="FFFFFF"/>
                </a:solidFill>
                <a:latin typeface="Gill Sans" charset="0"/>
                <a:cs typeface="ヒラギノ角ゴ ProN W3" charset="0"/>
                <a:sym typeface="Gill Sans" charset="0"/>
              </a:defRPr>
            </a:lvl2pPr>
            <a:lvl3pPr marL="1143000" indent="-228600" eaLnBrk="0" hangingPunct="0">
              <a:defRPr sz="4200">
                <a:solidFill>
                  <a:srgbClr val="FFFFFF"/>
                </a:solidFill>
                <a:latin typeface="Gill Sans" charset="0"/>
                <a:cs typeface="ヒラギノ角ゴ ProN W3" charset="0"/>
                <a:sym typeface="Gill Sans" charset="0"/>
              </a:defRPr>
            </a:lvl3pPr>
            <a:lvl4pPr marL="1600200" indent="-228600" eaLnBrk="0" hangingPunct="0">
              <a:defRPr sz="4200">
                <a:solidFill>
                  <a:srgbClr val="FFFFFF"/>
                </a:solidFill>
                <a:latin typeface="Gill Sans" charset="0"/>
                <a:cs typeface="ヒラギノ角ゴ ProN W3" charset="0"/>
                <a:sym typeface="Gill Sans" charset="0"/>
              </a:defRPr>
            </a:lvl4pPr>
            <a:lvl5pPr marL="2057400" indent="-228600" eaLnBrk="0" hangingPunct="0">
              <a:defRPr sz="4200">
                <a:solidFill>
                  <a:srgbClr val="FFFFFF"/>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9pPr>
          </a:lstStyle>
          <a:p>
            <a:pPr eaLnBrk="1" hangingPunct="1"/>
            <a:fld id="{4486A986-0ED4-4A24-B685-39022ABEB6B9}" type="slidenum">
              <a:rPr lang="en-IN" altLang="en-US" sz="1200"/>
              <a:pPr eaLnBrk="1" hangingPunct="1"/>
              <a:t>29</a:t>
            </a:fld>
            <a:endParaRPr lang="en-IN" altLang="en-US" sz="1200"/>
          </a:p>
        </p:txBody>
      </p:sp>
    </p:spTree>
    <p:extLst>
      <p:ext uri="{BB962C8B-B14F-4D97-AF65-F5344CB8AC3E}">
        <p14:creationId xmlns:p14="http://schemas.microsoft.com/office/powerpoint/2010/main" val="41952872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0A5A9942-E3EA-4BD5-A461-D43ACF5DDBF9}" type="datetimeFigureOut">
              <a:rPr lang="en-US" smtClean="0"/>
              <a:pPr/>
              <a:t>4/10/2016</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76435147-6B05-48CE-A9F9-85A4A99D4657}" type="slidenum">
              <a:rPr lang="en-US" smtClean="0"/>
              <a:pPr/>
              <a:t>‹#›</a:t>
            </a:fld>
            <a:endParaRPr lang="en-US"/>
          </a:p>
        </p:txBody>
      </p:sp>
    </p:spTree>
    <p:extLst>
      <p:ext uri="{BB962C8B-B14F-4D97-AF65-F5344CB8AC3E}">
        <p14:creationId xmlns:p14="http://schemas.microsoft.com/office/powerpoint/2010/main" val="5714507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A5A9942-E3EA-4BD5-A461-D43ACF5DDBF9}" type="datetimeFigureOut">
              <a:rPr lang="en-US" smtClean="0"/>
              <a:pPr/>
              <a:t>4/10/2016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435147-6B05-48CE-A9F9-85A4A99D4657}" type="slidenum">
              <a:rPr lang="en-US" smtClean="0"/>
              <a:pPr/>
              <a:t>‹#›</a:t>
            </a:fld>
            <a:endParaRPr lang="en-US"/>
          </a:p>
        </p:txBody>
      </p:sp>
    </p:spTree>
    <p:extLst>
      <p:ext uri="{BB962C8B-B14F-4D97-AF65-F5344CB8AC3E}">
        <p14:creationId xmlns:p14="http://schemas.microsoft.com/office/powerpoint/2010/main" val="48043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A5A9942-E3EA-4BD5-A461-D43ACF5DDBF9}" type="datetimeFigureOut">
              <a:rPr lang="en-US" smtClean="0"/>
              <a:pPr/>
              <a:t>4/10/2016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35147-6B05-48CE-A9F9-85A4A99D4657}" type="slidenum">
              <a:rPr lang="en-US" smtClean="0"/>
              <a:pPr/>
              <a:t>‹#›</a:t>
            </a:fld>
            <a:endParaRPr lang="en-US"/>
          </a:p>
        </p:txBody>
      </p:sp>
    </p:spTree>
    <p:extLst>
      <p:ext uri="{BB962C8B-B14F-4D97-AF65-F5344CB8AC3E}">
        <p14:creationId xmlns:p14="http://schemas.microsoft.com/office/powerpoint/2010/main" val="1222982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A5A9942-E3EA-4BD5-A461-D43ACF5DDBF9}" type="datetimeFigureOut">
              <a:rPr lang="en-US" smtClean="0"/>
              <a:pPr/>
              <a:t>4/10/2016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35147-6B05-48CE-A9F9-85A4A99D4657}" type="slidenum">
              <a:rPr lang="en-US" smtClean="0"/>
              <a:pPr/>
              <a:t>‹#›</a:t>
            </a:fld>
            <a:endParaRPr lang="en-US"/>
          </a:p>
        </p:txBody>
      </p:sp>
    </p:spTree>
    <p:extLst>
      <p:ext uri="{BB962C8B-B14F-4D97-AF65-F5344CB8AC3E}">
        <p14:creationId xmlns:p14="http://schemas.microsoft.com/office/powerpoint/2010/main" val="76666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A5A9942-E3EA-4BD5-A461-D43ACF5DDBF9}" type="datetimeFigureOut">
              <a:rPr lang="en-US" smtClean="0"/>
              <a:pPr/>
              <a:t>4/10/2016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35147-6B05-48CE-A9F9-85A4A99D4657}" type="slidenum">
              <a:rPr lang="en-US" smtClean="0"/>
              <a:pPr/>
              <a:t>‹#›</a:t>
            </a:fld>
            <a:endParaRPr lang="en-US"/>
          </a:p>
        </p:txBody>
      </p:sp>
    </p:spTree>
    <p:extLst>
      <p:ext uri="{BB962C8B-B14F-4D97-AF65-F5344CB8AC3E}">
        <p14:creationId xmlns:p14="http://schemas.microsoft.com/office/powerpoint/2010/main" val="42480434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A5A9942-E3EA-4BD5-A461-D43ACF5DDBF9}" type="datetimeFigureOut">
              <a:rPr lang="en-US" smtClean="0"/>
              <a:pPr/>
              <a:t>4/10/2016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35147-6B05-48CE-A9F9-85A4A99D4657}" type="slidenum">
              <a:rPr lang="en-US" smtClean="0"/>
              <a:pPr/>
              <a:t>‹#›</a:t>
            </a:fld>
            <a:endParaRPr lang="en-US"/>
          </a:p>
        </p:txBody>
      </p:sp>
    </p:spTree>
    <p:extLst>
      <p:ext uri="{BB962C8B-B14F-4D97-AF65-F5344CB8AC3E}">
        <p14:creationId xmlns:p14="http://schemas.microsoft.com/office/powerpoint/2010/main" val="35558620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A5A9942-E3EA-4BD5-A461-D43ACF5DDBF9}" type="datetimeFigureOut">
              <a:rPr lang="en-US" smtClean="0"/>
              <a:pPr/>
              <a:t>4/10/2016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35147-6B05-48CE-A9F9-85A4A99D4657}" type="slidenum">
              <a:rPr lang="en-US" smtClean="0"/>
              <a:pPr/>
              <a:t>‹#›</a:t>
            </a:fld>
            <a:endParaRPr lang="en-US"/>
          </a:p>
        </p:txBody>
      </p:sp>
    </p:spTree>
    <p:extLst>
      <p:ext uri="{BB962C8B-B14F-4D97-AF65-F5344CB8AC3E}">
        <p14:creationId xmlns:p14="http://schemas.microsoft.com/office/powerpoint/2010/main" val="525228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5A9942-E3EA-4BD5-A461-D43ACF5DDBF9}" type="datetimeFigureOut">
              <a:rPr lang="en-US" smtClean="0"/>
              <a:pPr/>
              <a:t>4/10/2016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35147-6B05-48CE-A9F9-85A4A99D4657}" type="slidenum">
              <a:rPr lang="en-US" smtClean="0"/>
              <a:pPr/>
              <a:t>‹#›</a:t>
            </a:fld>
            <a:endParaRPr lang="en-US"/>
          </a:p>
        </p:txBody>
      </p:sp>
    </p:spTree>
    <p:extLst>
      <p:ext uri="{BB962C8B-B14F-4D97-AF65-F5344CB8AC3E}">
        <p14:creationId xmlns:p14="http://schemas.microsoft.com/office/powerpoint/2010/main" val="253967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5A9942-E3EA-4BD5-A461-D43ACF5DDBF9}" type="datetimeFigureOut">
              <a:rPr lang="en-US" smtClean="0"/>
              <a:pPr/>
              <a:t>4/10/2016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35147-6B05-48CE-A9F9-85A4A99D4657}" type="slidenum">
              <a:rPr lang="en-US" smtClean="0"/>
              <a:pPr/>
              <a:t>‹#›</a:t>
            </a:fld>
            <a:endParaRPr lang="en-US"/>
          </a:p>
        </p:txBody>
      </p:sp>
    </p:spTree>
    <p:extLst>
      <p:ext uri="{BB962C8B-B14F-4D97-AF65-F5344CB8AC3E}">
        <p14:creationId xmlns:p14="http://schemas.microsoft.com/office/powerpoint/2010/main" val="33793430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5A9942-E3EA-4BD5-A461-D43ACF5DDBF9}" type="datetimeFigureOut">
              <a:rPr lang="en-US" smtClean="0"/>
              <a:pPr/>
              <a:t>4/10/2016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35147-6B05-48CE-A9F9-85A4A99D4657}" type="slidenum">
              <a:rPr lang="en-US" smtClean="0"/>
              <a:pPr/>
              <a:t>‹#›</a:t>
            </a:fld>
            <a:endParaRPr lang="en-US"/>
          </a:p>
        </p:txBody>
      </p:sp>
    </p:spTree>
    <p:extLst>
      <p:ext uri="{BB962C8B-B14F-4D97-AF65-F5344CB8AC3E}">
        <p14:creationId xmlns:p14="http://schemas.microsoft.com/office/powerpoint/2010/main" val="113556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A5A9942-E3EA-4BD5-A461-D43ACF5DDBF9}" type="datetimeFigureOut">
              <a:rPr lang="en-US" smtClean="0"/>
              <a:pPr/>
              <a:t>4/10/2016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35147-6B05-48CE-A9F9-85A4A99D4657}" type="slidenum">
              <a:rPr lang="en-US" smtClean="0"/>
              <a:pPr/>
              <a:t>‹#›</a:t>
            </a:fld>
            <a:endParaRPr lang="en-US"/>
          </a:p>
        </p:txBody>
      </p:sp>
    </p:spTree>
    <p:extLst>
      <p:ext uri="{BB962C8B-B14F-4D97-AF65-F5344CB8AC3E}">
        <p14:creationId xmlns:p14="http://schemas.microsoft.com/office/powerpoint/2010/main" val="151656995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5A9942-E3EA-4BD5-A461-D43ACF5DDBF9}" type="datetimeFigureOut">
              <a:rPr lang="en-US" smtClean="0"/>
              <a:pPr/>
              <a:t>4/10/2016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435147-6B05-48CE-A9F9-85A4A99D4657}" type="slidenum">
              <a:rPr lang="en-US" smtClean="0"/>
              <a:pPr/>
              <a:t>‹#›</a:t>
            </a:fld>
            <a:endParaRPr lang="en-US"/>
          </a:p>
        </p:txBody>
      </p:sp>
    </p:spTree>
    <p:extLst>
      <p:ext uri="{BB962C8B-B14F-4D97-AF65-F5344CB8AC3E}">
        <p14:creationId xmlns:p14="http://schemas.microsoft.com/office/powerpoint/2010/main" val="991847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5A9942-E3EA-4BD5-A461-D43ACF5DDBF9}" type="datetimeFigureOut">
              <a:rPr lang="en-US" smtClean="0"/>
              <a:pPr/>
              <a:t>4/10/2016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435147-6B05-48CE-A9F9-85A4A99D4657}" type="slidenum">
              <a:rPr lang="en-US" smtClean="0"/>
              <a:pPr/>
              <a:t>‹#›</a:t>
            </a:fld>
            <a:endParaRPr lang="en-US"/>
          </a:p>
        </p:txBody>
      </p:sp>
    </p:spTree>
    <p:extLst>
      <p:ext uri="{BB962C8B-B14F-4D97-AF65-F5344CB8AC3E}">
        <p14:creationId xmlns:p14="http://schemas.microsoft.com/office/powerpoint/2010/main" val="1106499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5A9942-E3EA-4BD5-A461-D43ACF5DDBF9}" type="datetimeFigureOut">
              <a:rPr lang="en-US" smtClean="0"/>
              <a:pPr/>
              <a:t>4/10/2016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435147-6B05-48CE-A9F9-85A4A99D4657}" type="slidenum">
              <a:rPr lang="en-US" smtClean="0"/>
              <a:pPr/>
              <a:t>‹#›</a:t>
            </a:fld>
            <a:endParaRPr lang="en-US"/>
          </a:p>
        </p:txBody>
      </p:sp>
    </p:spTree>
    <p:extLst>
      <p:ext uri="{BB962C8B-B14F-4D97-AF65-F5344CB8AC3E}">
        <p14:creationId xmlns:p14="http://schemas.microsoft.com/office/powerpoint/2010/main" val="2786793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A5A9942-E3EA-4BD5-A461-D43ACF5DDBF9}" type="datetimeFigureOut">
              <a:rPr lang="en-US" smtClean="0"/>
              <a:pPr/>
              <a:t>4/10/2016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435147-6B05-48CE-A9F9-85A4A99D4657}" type="slidenum">
              <a:rPr lang="en-US" smtClean="0"/>
              <a:pPr/>
              <a:t>‹#›</a:t>
            </a:fld>
            <a:endParaRPr lang="en-US"/>
          </a:p>
        </p:txBody>
      </p:sp>
    </p:spTree>
    <p:extLst>
      <p:ext uri="{BB962C8B-B14F-4D97-AF65-F5344CB8AC3E}">
        <p14:creationId xmlns:p14="http://schemas.microsoft.com/office/powerpoint/2010/main" val="905516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A5A9942-E3EA-4BD5-A461-D43ACF5DDBF9}" type="datetimeFigureOut">
              <a:rPr lang="en-US" smtClean="0"/>
              <a:pPr/>
              <a:t>4/10/2016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435147-6B05-48CE-A9F9-85A4A99D4657}" type="slidenum">
              <a:rPr lang="en-US" smtClean="0"/>
              <a:pPr/>
              <a:t>‹#›</a:t>
            </a:fld>
            <a:endParaRPr lang="en-US"/>
          </a:p>
        </p:txBody>
      </p:sp>
    </p:spTree>
    <p:extLst>
      <p:ext uri="{BB962C8B-B14F-4D97-AF65-F5344CB8AC3E}">
        <p14:creationId xmlns:p14="http://schemas.microsoft.com/office/powerpoint/2010/main" val="605250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A5A9942-E3EA-4BD5-A461-D43ACF5DDBF9}" type="datetimeFigureOut">
              <a:rPr lang="en-US" smtClean="0"/>
              <a:pPr/>
              <a:t>4/10/2016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435147-6B05-48CE-A9F9-85A4A99D4657}" type="slidenum">
              <a:rPr lang="en-US" smtClean="0"/>
              <a:pPr/>
              <a:t>‹#›</a:t>
            </a:fld>
            <a:endParaRPr lang="en-US"/>
          </a:p>
        </p:txBody>
      </p:sp>
    </p:spTree>
    <p:extLst>
      <p:ext uri="{BB962C8B-B14F-4D97-AF65-F5344CB8AC3E}">
        <p14:creationId xmlns:p14="http://schemas.microsoft.com/office/powerpoint/2010/main" val="3647417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A5A9942-E3EA-4BD5-A461-D43ACF5DDBF9}" type="datetimeFigureOut">
              <a:rPr lang="en-US" smtClean="0"/>
              <a:pPr/>
              <a:t>4/10/2016</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6435147-6B05-48CE-A9F9-85A4A99D4657}" type="slidenum">
              <a:rPr lang="en-US" smtClean="0"/>
              <a:pPr/>
              <a:t>‹#›</a:t>
            </a:fld>
            <a:endParaRPr lang="en-US"/>
          </a:p>
        </p:txBody>
      </p:sp>
    </p:spTree>
    <p:extLst>
      <p:ext uri="{BB962C8B-B14F-4D97-AF65-F5344CB8AC3E}">
        <p14:creationId xmlns:p14="http://schemas.microsoft.com/office/powerpoint/2010/main" val="3577596639"/>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raspi_intro.mp4" TargetMode="Externa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www.oracle.com/technetwork/java/javase/downloads/jdk7-arm-downloads-2187468.html" TargetMode="External"/><Relationship Id="rId3" Type="http://schemas.openxmlformats.org/officeDocument/2006/relationships/hyperlink" Target="http://en.wikipedia.org/wiki/Raspberry_Pi" TargetMode="External"/><Relationship Id="rId7" Type="http://schemas.openxmlformats.org/officeDocument/2006/relationships/hyperlink" Target="http://raspberrypi.stackexchange.com/questions/23182/how-to-stream-video-from-raspberry-pi-camera-and-watch-it-liv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www.dummies.com/how-to/content/top-10-programming-languages-ported-to-the-raspber.html" TargetMode="External"/><Relationship Id="rId11" Type="http://schemas.openxmlformats.org/officeDocument/2006/relationships/image" Target="../media/image4.png"/><Relationship Id="rId5" Type="http://schemas.openxmlformats.org/officeDocument/2006/relationships/hyperlink" Target="http://www.element14.com/community/groups/raspberry-pi" TargetMode="External"/><Relationship Id="rId10" Type="http://schemas.openxmlformats.org/officeDocument/2006/relationships/hyperlink" Target="http://webiopi.trouch.com/" TargetMode="External"/><Relationship Id="rId4" Type="http://schemas.openxmlformats.org/officeDocument/2006/relationships/hyperlink" Target="http://www.raspberrypi.org/" TargetMode="External"/><Relationship Id="rId9" Type="http://schemas.openxmlformats.org/officeDocument/2006/relationships/hyperlink" Target="http://blog.miguelgrinberg.com/post/stream-video-from-the-raspberry-pi-camera-to-web-browsers-even-on-ios-and-androi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a:xfrm>
            <a:off x="1697031" y="55253"/>
            <a:ext cx="9224329" cy="2001366"/>
          </a:xfrm>
        </p:spPr>
        <p:txBody>
          <a:bodyPr>
            <a:normAutofit fontScale="90000"/>
          </a:bodyPr>
          <a:lstStyle/>
          <a:p>
            <a:br>
              <a:rPr lang="en-US" altLang="en-US" sz="4640" dirty="0">
                <a:latin typeface="Times New Roman" panose="02020603050405020304" pitchFamily="18" charset="0"/>
                <a:cs typeface="Times New Roman" panose="02020603050405020304" pitchFamily="18" charset="0"/>
              </a:rPr>
            </a:br>
            <a:r>
              <a:rPr lang="en-US" altLang="en-US" sz="4640" dirty="0">
                <a:latin typeface="Times New Roman" panose="02020603050405020304" pitchFamily="18" charset="0"/>
                <a:cs typeface="Times New Roman" panose="02020603050405020304" pitchFamily="18" charset="0"/>
              </a:rPr>
              <a:t>Raspberry Pi: </a:t>
            </a:r>
            <a:r>
              <a:rPr lang="en-US" altLang="en-US" sz="2812" dirty="0">
                <a:latin typeface="Times New Roman" panose="02020603050405020304" pitchFamily="18" charset="0"/>
                <a:cs typeface="Times New Roman" panose="02020603050405020304" pitchFamily="18" charset="0"/>
              </a:rPr>
              <a:t>An Introduction</a:t>
            </a:r>
            <a:br>
              <a:rPr lang="en-US" altLang="en-US" sz="4640" dirty="0">
                <a:latin typeface="Times New Roman" panose="02020603050405020304" pitchFamily="18" charset="0"/>
                <a:cs typeface="Times New Roman" panose="02020603050405020304" pitchFamily="18" charset="0"/>
              </a:rPr>
            </a:br>
            <a:endParaRPr lang="en-US" altLang="en-US" sz="4640" dirty="0">
              <a:latin typeface="Times New Roman" panose="02020603050405020304" pitchFamily="18" charset="0"/>
              <a:cs typeface="Times New Roman" panose="02020603050405020304" pitchFamily="18" charset="0"/>
            </a:endParaRPr>
          </a:p>
        </p:txBody>
      </p:sp>
      <p:pic>
        <p:nvPicPr>
          <p:cNvPr id="2051" name="Picture 4">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767" y="1730488"/>
            <a:ext cx="2414678" cy="2188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076" name="Rectangle 5"/>
          <p:cNvSpPr>
            <a:spLocks/>
          </p:cNvSpPr>
          <p:nvPr/>
        </p:nvSpPr>
        <p:spPr bwMode="auto">
          <a:xfrm>
            <a:off x="2630165" y="5137920"/>
            <a:ext cx="7358063" cy="172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4200">
                <a:solidFill>
                  <a:srgbClr val="FFFFFF"/>
                </a:solidFill>
                <a:latin typeface="Gill Sans" charset="0"/>
                <a:cs typeface="ヒラギノ角ゴ ProN W3" charset="0"/>
                <a:sym typeface="Gill Sans" charset="0"/>
              </a:defRPr>
            </a:lvl1pPr>
            <a:lvl2pPr marL="742950" indent="-285750" eaLnBrk="0" hangingPunct="0">
              <a:defRPr sz="4200">
                <a:solidFill>
                  <a:srgbClr val="FFFFFF"/>
                </a:solidFill>
                <a:latin typeface="Gill Sans" charset="0"/>
                <a:cs typeface="ヒラギノ角ゴ ProN W3" charset="0"/>
                <a:sym typeface="Gill Sans" charset="0"/>
              </a:defRPr>
            </a:lvl2pPr>
            <a:lvl3pPr marL="1143000" indent="-228600" eaLnBrk="0" hangingPunct="0">
              <a:defRPr sz="4200">
                <a:solidFill>
                  <a:srgbClr val="FFFFFF"/>
                </a:solidFill>
                <a:latin typeface="Gill Sans" charset="0"/>
                <a:cs typeface="ヒラギノ角ゴ ProN W3" charset="0"/>
                <a:sym typeface="Gill Sans" charset="0"/>
              </a:defRPr>
            </a:lvl3pPr>
            <a:lvl4pPr marL="1600200" indent="-228600" eaLnBrk="0" hangingPunct="0">
              <a:defRPr sz="4200">
                <a:solidFill>
                  <a:srgbClr val="FFFFFF"/>
                </a:solidFill>
                <a:latin typeface="Gill Sans" charset="0"/>
                <a:cs typeface="ヒラギノ角ゴ ProN W3" charset="0"/>
                <a:sym typeface="Gill Sans" charset="0"/>
              </a:defRPr>
            </a:lvl4pPr>
            <a:lvl5pPr marL="2057400" indent="-228600" eaLnBrk="0" hangingPunct="0">
              <a:defRPr sz="4200">
                <a:solidFill>
                  <a:srgbClr val="FFFFFF"/>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9pPr>
          </a:lstStyle>
          <a:p>
            <a:pPr eaLnBrk="1" hangingPunct="1"/>
            <a:endParaRPr lang="en-US" altLang="en-US" sz="2531">
              <a:solidFill>
                <a:schemeClr val="tx1"/>
              </a:solidFill>
              <a:cs typeface="Gill Sans" charset="0"/>
            </a:endParaRPr>
          </a:p>
        </p:txBody>
      </p:sp>
      <p:sp>
        <p:nvSpPr>
          <p:cNvPr id="7" name="TextBox 6"/>
          <p:cNvSpPr txBox="1"/>
          <p:nvPr/>
        </p:nvSpPr>
        <p:spPr>
          <a:xfrm>
            <a:off x="93028" y="4410182"/>
            <a:ext cx="5074274" cy="954107"/>
          </a:xfrm>
          <a:prstGeom prst="rect">
            <a:avLst/>
          </a:prstGeom>
          <a:noFill/>
        </p:spPr>
        <p:txBody>
          <a:bodyPr wrap="square" rtlCol="0">
            <a:spAutoFit/>
          </a:bodyPr>
          <a:lstStyle/>
          <a:p>
            <a:pPr algn="ctr"/>
            <a:r>
              <a:rPr lang="en-US" sz="2800" dirty="0">
                <a:latin typeface="Tw Cen MT" panose="020B0602020104020603" pitchFamily="34" charset="0"/>
              </a:rPr>
              <a:t>Electronics &amp; Communication Dept.</a:t>
            </a:r>
          </a:p>
          <a:p>
            <a:pPr algn="ctr"/>
            <a:r>
              <a:rPr lang="en-US" sz="2800" dirty="0">
                <a:latin typeface="Tw Cen MT" panose="020B0602020104020603" pitchFamily="34" charset="0"/>
              </a:rPr>
              <a:t>8</a:t>
            </a:r>
            <a:r>
              <a:rPr lang="en-US" sz="2800" baseline="30000" dirty="0">
                <a:latin typeface="Tw Cen MT" panose="020B0602020104020603" pitchFamily="34" charset="0"/>
              </a:rPr>
              <a:t>th</a:t>
            </a:r>
            <a:r>
              <a:rPr lang="en-US" sz="2800" dirty="0">
                <a:latin typeface="Tw Cen MT" panose="020B0602020104020603" pitchFamily="34" charset="0"/>
              </a:rPr>
              <a:t> Semester</a:t>
            </a:r>
          </a:p>
        </p:txBody>
      </p:sp>
      <p:sp>
        <p:nvSpPr>
          <p:cNvPr id="8" name="TextBox 7"/>
          <p:cNvSpPr txBox="1"/>
          <p:nvPr/>
        </p:nvSpPr>
        <p:spPr>
          <a:xfrm>
            <a:off x="6599584" y="4194737"/>
            <a:ext cx="5215172" cy="1384995"/>
          </a:xfrm>
          <a:prstGeom prst="rect">
            <a:avLst/>
          </a:prstGeom>
          <a:noFill/>
        </p:spPr>
        <p:txBody>
          <a:bodyPr wrap="square" rtlCol="0">
            <a:spAutoFit/>
          </a:bodyPr>
          <a:lstStyle/>
          <a:p>
            <a:r>
              <a:rPr lang="en-US" sz="2800" dirty="0">
                <a:solidFill>
                  <a:schemeClr val="accent2"/>
                </a:solidFill>
                <a:latin typeface="Tw Cen MT" panose="020B0602020104020603" pitchFamily="34" charset="0"/>
              </a:rPr>
              <a:t>Presented By </a:t>
            </a:r>
          </a:p>
          <a:p>
            <a:r>
              <a:rPr lang="en-US" sz="2800" dirty="0">
                <a:latin typeface="Tw Cen MT" panose="020B0602020104020603" pitchFamily="34" charset="0"/>
              </a:rPr>
              <a:t>Ami Goswami IU1241090014</a:t>
            </a:r>
          </a:p>
          <a:p>
            <a:r>
              <a:rPr lang="en-US" sz="2800" dirty="0">
                <a:latin typeface="Tw Cen MT" panose="020B0602020104020603" pitchFamily="34" charset="0"/>
              </a:rPr>
              <a:t>Vatsal Shah IU1241090055</a:t>
            </a:r>
          </a:p>
        </p:txBody>
      </p:sp>
      <p:pic>
        <p:nvPicPr>
          <p:cNvPr id="9" name="Picture 10" descr="http://iite.indusuni.ac.in/img/other/AboutUsL.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197547" y="55253"/>
            <a:ext cx="1815737" cy="12736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132233" y="1376453"/>
            <a:ext cx="2351314" cy="365760"/>
          </a:xfrm>
          <a:prstGeom prst="rect">
            <a:avLst/>
          </a:prstGeom>
          <a:noFill/>
        </p:spPr>
        <p:txBody>
          <a:bodyPr wrap="square" rtlCol="0">
            <a:spAutoFit/>
          </a:bodyPr>
          <a:lstStyle/>
          <a:p>
            <a:r>
              <a:rPr lang="en-US" dirty="0">
                <a:solidFill>
                  <a:schemeClr val="bg1">
                    <a:lumMod val="65000"/>
                  </a:schemeClr>
                </a:solidFill>
              </a:rPr>
              <a:t>INDUS</a:t>
            </a:r>
            <a:r>
              <a:rPr lang="en-US" dirty="0"/>
              <a:t>UNIVERSITY</a:t>
            </a:r>
          </a:p>
        </p:txBody>
      </p:sp>
      <p:sp>
        <p:nvSpPr>
          <p:cNvPr id="2" name="TextBox 1"/>
          <p:cNvSpPr txBox="1"/>
          <p:nvPr/>
        </p:nvSpPr>
        <p:spPr>
          <a:xfrm>
            <a:off x="0" y="6122504"/>
            <a:ext cx="12192000" cy="400110"/>
          </a:xfrm>
          <a:prstGeom prst="rect">
            <a:avLst/>
          </a:prstGeom>
          <a:noFill/>
        </p:spPr>
        <p:txBody>
          <a:bodyPr wrap="square" rtlCol="0">
            <a:spAutoFit/>
          </a:bodyPr>
          <a:lstStyle/>
          <a:p>
            <a:pPr algn="ctr"/>
            <a:r>
              <a:rPr lang="en-US" sz="2000" dirty="0"/>
              <a:t>INDUS UNIVERSITY, AHMEDABAD</a:t>
            </a:r>
          </a:p>
        </p:txBody>
      </p:sp>
    </p:spTree>
    <p:extLst>
      <p:ext uri="{BB962C8B-B14F-4D97-AF65-F5344CB8AC3E}">
        <p14:creationId xmlns:p14="http://schemas.microsoft.com/office/powerpoint/2010/main" val="38029939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2051"/>
                                        </p:tgtEl>
                                        <p:attrNameLst>
                                          <p:attrName>style.visibility</p:attrName>
                                        </p:attrNameLst>
                                      </p:cBhvr>
                                      <p:to>
                                        <p:strVal val="visible"/>
                                      </p:to>
                                    </p:set>
                                    <p:animEffect transition="in" filter="fade">
                                      <p:cBhvr>
                                        <p:cTn id="10" dur="500"/>
                                        <p:tgtEl>
                                          <p:spTgt spid="2051"/>
                                        </p:tgtEl>
                                      </p:cBhvr>
                                    </p:animEffect>
                                  </p:childTnLst>
                                </p:cTn>
                              </p:par>
                              <p:par>
                                <p:cTn id="11" presetID="41" presetClass="entr" presetSubtype="0" fill="hold" grpId="0" nodeType="with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75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4" dur="750" fill="hold"/>
                                        <p:tgtEl>
                                          <p:spTgt spid="7"/>
                                        </p:tgtEl>
                                        <p:attrNameLst>
                                          <p:attrName>ppt_y</p:attrName>
                                        </p:attrNameLst>
                                      </p:cBhvr>
                                      <p:tavLst>
                                        <p:tav tm="0">
                                          <p:val>
                                            <p:strVal val="#ppt_y"/>
                                          </p:val>
                                        </p:tav>
                                        <p:tav tm="100000">
                                          <p:val>
                                            <p:strVal val="#ppt_y"/>
                                          </p:val>
                                        </p:tav>
                                      </p:tavLst>
                                    </p:anim>
                                    <p:anim calcmode="lin" valueType="num">
                                      <p:cBhvr>
                                        <p:cTn id="15" dur="75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6" dur="75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750" tmFilter="0,0; .5, 1; 1, 1"/>
                                        <p:tgtEl>
                                          <p:spTgt spid="7"/>
                                        </p:tgtEl>
                                      </p:cBhvr>
                                    </p:animEffect>
                                  </p:childTnLst>
                                </p:cTn>
                              </p:par>
                              <p:par>
                                <p:cTn id="18" presetID="41" presetClass="entr" presetSubtype="0" fill="hold" grpId="0" nodeType="withEffect">
                                  <p:stCondLst>
                                    <p:cond delay="0"/>
                                  </p:stCondLst>
                                  <p:iterate type="lt">
                                    <p:tmPct val="10000"/>
                                  </p:iterate>
                                  <p:childTnLst>
                                    <p:set>
                                      <p:cBhvr>
                                        <p:cTn id="19" dur="1" fill="hold">
                                          <p:stCondLst>
                                            <p:cond delay="0"/>
                                          </p:stCondLst>
                                        </p:cTn>
                                        <p:tgtEl>
                                          <p:spTgt spid="8"/>
                                        </p:tgtEl>
                                        <p:attrNameLst>
                                          <p:attrName>style.visibility</p:attrName>
                                        </p:attrNameLst>
                                      </p:cBhvr>
                                      <p:to>
                                        <p:strVal val="visible"/>
                                      </p:to>
                                    </p:set>
                                    <p:anim calcmode="lin" valueType="num">
                                      <p:cBhvr>
                                        <p:cTn id="20" dur="7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1" dur="750" fill="hold"/>
                                        <p:tgtEl>
                                          <p:spTgt spid="8"/>
                                        </p:tgtEl>
                                        <p:attrNameLst>
                                          <p:attrName>ppt_y</p:attrName>
                                        </p:attrNameLst>
                                      </p:cBhvr>
                                      <p:tavLst>
                                        <p:tav tm="0">
                                          <p:val>
                                            <p:strVal val="#ppt_y"/>
                                          </p:val>
                                        </p:tav>
                                        <p:tav tm="100000">
                                          <p:val>
                                            <p:strVal val="#ppt_y"/>
                                          </p:val>
                                        </p:tav>
                                      </p:tavLst>
                                    </p:anim>
                                    <p:anim calcmode="lin" valueType="num">
                                      <p:cBhvr>
                                        <p:cTn id="22" dur="7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3" dur="7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4" dur="75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8712" y="595715"/>
            <a:ext cx="4508019" cy="707882"/>
          </a:xfrm>
          <a:prstGeom prst="rect">
            <a:avLst/>
          </a:prstGeom>
          <a:noFill/>
        </p:spPr>
        <p:txBody>
          <a:bodyPr wrap="none" lIns="91435" tIns="45718" rIns="91435" bIns="45718" rtlCol="0">
            <a:spAutoFit/>
          </a:bodyPr>
          <a:lstStyle/>
          <a:p>
            <a:r>
              <a:rPr lang="en-US" sz="4000" dirty="0"/>
              <a:t>HISTORY BEHIND PI:-</a:t>
            </a:r>
            <a:endParaRPr lang="en-IN" sz="4000" dirty="0"/>
          </a:p>
        </p:txBody>
      </p:sp>
      <p:sp>
        <p:nvSpPr>
          <p:cNvPr id="3" name="TextBox 2"/>
          <p:cNvSpPr txBox="1"/>
          <p:nvPr/>
        </p:nvSpPr>
        <p:spPr>
          <a:xfrm>
            <a:off x="874642" y="1806419"/>
            <a:ext cx="10681253" cy="2446820"/>
          </a:xfrm>
          <a:prstGeom prst="rect">
            <a:avLst/>
          </a:prstGeom>
          <a:noFill/>
        </p:spPr>
        <p:txBody>
          <a:bodyPr wrap="square" lIns="91435" tIns="45718" rIns="91435" bIns="45718" rtlCol="0">
            <a:spAutoFit/>
          </a:bodyPr>
          <a:lstStyle/>
          <a:p>
            <a:pPr marL="342882" indent="-342882" algn="just">
              <a:buFont typeface="+mj-lt"/>
              <a:buAutoNum type="arabicPeriod"/>
            </a:pPr>
            <a:r>
              <a:rPr lang="en-IN" sz="1900" dirty="0"/>
              <a:t>Eben Upton first came up with the idea for Raspberry Pi in 2006, when he and his colleagues at the 	University of Cambridge’s Computer Laboratory were frustrated by the dwindling number of students, 	and the poor skill levels of  those students, entering the program.</a:t>
            </a:r>
          </a:p>
          <a:p>
            <a:pPr algn="just"/>
            <a:endParaRPr lang="en-IN" sz="1900" dirty="0"/>
          </a:p>
          <a:p>
            <a:pPr algn="just"/>
            <a:r>
              <a:rPr lang="en-US" sz="2000" dirty="0"/>
              <a:t>2. </a:t>
            </a:r>
            <a:r>
              <a:rPr lang="en-IN" sz="1900" dirty="0"/>
              <a:t>Upton wanted to create a cheap, easily programmable computer that would bring back the experimental 	spirit of an earlier era of computing, by making a Device cheap enough so anyone could 	tamper with 	it without fear of expensive mistakes. </a:t>
            </a:r>
          </a:p>
          <a:p>
            <a:pPr algn="just"/>
            <a:endParaRPr lang="en-IN" sz="19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5" y="0"/>
            <a:ext cx="1237428" cy="124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5307883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C:\Users\Dell\Desktop\Raspberry_pi_2_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476" y="309687"/>
            <a:ext cx="10983429" cy="628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0" y="0"/>
            <a:ext cx="1237428" cy="124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7930480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1766" y="2729947"/>
            <a:ext cx="3054459" cy="3990043"/>
          </a:xfrm>
        </p:spPr>
        <p:txBody>
          <a:bodyPr vert="vert">
            <a:normAutofit/>
          </a:bodyPr>
          <a:lstStyle/>
          <a:p>
            <a:pPr algn="ctr"/>
            <a:r>
              <a:rPr lang="en-US" sz="4000" dirty="0">
                <a:latin typeface="+mn-lt"/>
              </a:rPr>
              <a:t>Pin</a:t>
            </a:r>
            <a:br>
              <a:rPr lang="en-US" sz="4000" dirty="0">
                <a:latin typeface="+mn-lt"/>
              </a:rPr>
            </a:br>
            <a:r>
              <a:rPr lang="en-US" sz="4000" dirty="0">
                <a:latin typeface="+mn-lt"/>
              </a:rPr>
              <a:t> Connection</a:t>
            </a:r>
          </a:p>
        </p:txBody>
      </p:sp>
      <p:pic>
        <p:nvPicPr>
          <p:cNvPr id="4" name="Content Placeholder 3"/>
          <p:cNvPicPr>
            <a:picLocks noGrp="1" noChangeAspect="1"/>
          </p:cNvPicPr>
          <p:nvPr>
            <p:ph idx="1"/>
          </p:nvPr>
        </p:nvPicPr>
        <p:blipFill rotWithShape="1">
          <a:blip r:embed="rId2"/>
          <a:srcRect b="10676"/>
          <a:stretch/>
        </p:blipFill>
        <p:spPr>
          <a:xfrm>
            <a:off x="1524001" y="-7273"/>
            <a:ext cx="4926414" cy="687915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4059" y="0"/>
            <a:ext cx="5357941" cy="2248686"/>
          </a:xfrm>
          <a:prstGeom prst="rect">
            <a:avLst/>
          </a:prstGeom>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40" y="0"/>
            <a:ext cx="1237428" cy="124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945094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9255" y="374073"/>
            <a:ext cx="10131425" cy="1456267"/>
          </a:xfrm>
        </p:spPr>
        <p:txBody>
          <a:bodyPr>
            <a:normAutofit/>
          </a:bodyPr>
          <a:lstStyle/>
          <a:p>
            <a:r>
              <a:rPr lang="en-US" sz="4000" dirty="0">
                <a:latin typeface="+mn-lt"/>
                <a:cs typeface="Times New Roman" pitchFamily="18" charset="0"/>
              </a:rPr>
              <a:t>Features</a:t>
            </a:r>
            <a:endParaRPr lang="en-IN" dirty="0">
              <a:latin typeface="+mn-lt"/>
            </a:endParaRPr>
          </a:p>
        </p:txBody>
      </p:sp>
      <p:sp>
        <p:nvSpPr>
          <p:cNvPr id="3" name="Content Placeholder 2"/>
          <p:cNvSpPr>
            <a:spLocks noGrp="1"/>
          </p:cNvSpPr>
          <p:nvPr>
            <p:ph idx="1"/>
          </p:nvPr>
        </p:nvSpPr>
        <p:spPr/>
        <p:txBody>
          <a:bodyPr/>
          <a:lstStyle/>
          <a:p>
            <a:pPr>
              <a:buNone/>
              <a:defRPr/>
            </a:pPr>
            <a:endParaRPr lang="en-IN" dirty="0">
              <a:cs typeface="Times New Roman" pitchFamily="18" charset="0"/>
            </a:endParaRPr>
          </a:p>
          <a:p>
            <a:pPr>
              <a:defRPr/>
            </a:pPr>
            <a:r>
              <a:rPr lang="en-IN" dirty="0">
                <a:cs typeface="Times New Roman" pitchFamily="18" charset="0"/>
              </a:rPr>
              <a:t>Ultra low-cost (Model A $25, Model B $35)</a:t>
            </a:r>
          </a:p>
          <a:p>
            <a:pPr>
              <a:defRPr/>
            </a:pPr>
            <a:r>
              <a:rPr lang="en-IN" dirty="0">
                <a:cs typeface="Times New Roman" pitchFamily="18" charset="0"/>
              </a:rPr>
              <a:t>Ultra low-power ~1W</a:t>
            </a:r>
          </a:p>
          <a:p>
            <a:pPr>
              <a:defRPr/>
            </a:pPr>
            <a:r>
              <a:rPr lang="en-IN" dirty="0">
                <a:cs typeface="Times New Roman" pitchFamily="18" charset="0"/>
              </a:rPr>
              <a:t>Credit-card sized,  instant start-up</a:t>
            </a:r>
          </a:p>
          <a:p>
            <a:pPr>
              <a:defRPr/>
            </a:pPr>
            <a:r>
              <a:rPr lang="en-IN" dirty="0">
                <a:cs typeface="Times New Roman" pitchFamily="18" charset="0"/>
              </a:rPr>
              <a:t>Complete easy-to-program computer</a:t>
            </a:r>
          </a:p>
          <a:p>
            <a:r>
              <a:rPr lang="en-IN" dirty="0">
                <a:cs typeface="Times New Roman" pitchFamily="18" charset="0"/>
              </a:rPr>
              <a:t>Provide a fun environment for experimenting with programming and electronics</a:t>
            </a:r>
          </a:p>
          <a:p>
            <a:r>
              <a:rPr lang="en-IN" dirty="0">
                <a:cs typeface="Times New Roman" pitchFamily="18" charset="0"/>
              </a:rPr>
              <a:t>Inexpensive, simple, open and easy to maintain computer for schools</a:t>
            </a:r>
          </a:p>
          <a:p>
            <a:pPr>
              <a:defRPr/>
            </a:pPr>
            <a:endParaRPr lang="en-IN" dirty="0">
              <a:cs typeface="Times New Roman" pitchFamily="18" charset="0"/>
            </a:endParaRPr>
          </a:p>
          <a:p>
            <a:pPr>
              <a:buNone/>
              <a:defRPr/>
            </a:pPr>
            <a:endParaRPr lang="en-IN" dirty="0">
              <a:cs typeface="Times New Roman" pitchFamily="18" charset="0"/>
            </a:endParaRPr>
          </a:p>
          <a:p>
            <a:pPr marL="889000">
              <a:buNone/>
              <a:defRPr/>
            </a:pPr>
            <a:endParaRPr lang="en-US" dirty="0">
              <a:cs typeface="Times New Roman" pitchFamily="18" charset="0"/>
            </a:endParaRPr>
          </a:p>
          <a:p>
            <a:endParaRPr lang="en-IN"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0" y="0"/>
            <a:ext cx="1237428" cy="124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8812" y="260648"/>
            <a:ext cx="4967696" cy="707882"/>
          </a:xfrm>
          <a:prstGeom prst="rect">
            <a:avLst/>
          </a:prstGeom>
          <a:noFill/>
        </p:spPr>
        <p:txBody>
          <a:bodyPr wrap="none" lIns="91435" tIns="45718" rIns="91435" bIns="45718" rtlCol="0">
            <a:spAutoFit/>
          </a:bodyPr>
          <a:lstStyle/>
          <a:p>
            <a:r>
              <a:rPr lang="en-US" sz="4000" dirty="0"/>
              <a:t>Technical features of PI</a:t>
            </a:r>
            <a:endParaRPr lang="en-IN" sz="4000" dirty="0"/>
          </a:p>
        </p:txBody>
      </p:sp>
      <p:graphicFrame>
        <p:nvGraphicFramePr>
          <p:cNvPr id="3" name="Table 2"/>
          <p:cNvGraphicFramePr>
            <a:graphicFrameLocks noGrp="1"/>
          </p:cNvGraphicFramePr>
          <p:nvPr>
            <p:extLst>
              <p:ext uri="{D42A27DB-BD31-4B8C-83A1-F6EECF244321}">
                <p14:modId xmlns:p14="http://schemas.microsoft.com/office/powerpoint/2010/main" val="3533494839"/>
              </p:ext>
            </p:extLst>
          </p:nvPr>
        </p:nvGraphicFramePr>
        <p:xfrm>
          <a:off x="521822" y="1407569"/>
          <a:ext cx="11171583" cy="5335106"/>
        </p:xfrm>
        <a:graphic>
          <a:graphicData uri="http://schemas.openxmlformats.org/drawingml/2006/table">
            <a:tbl>
              <a:tblPr firstRow="1" bandRow="1">
                <a:tableStyleId>{5C22544A-7EE6-4342-B048-85BDC9FD1C3A}</a:tableStyleId>
              </a:tblPr>
              <a:tblGrid>
                <a:gridCol w="4742654">
                  <a:extLst>
                    <a:ext uri="{9D8B030D-6E8A-4147-A177-3AD203B41FA5}">
                      <a16:colId xmlns:a16="http://schemas.microsoft.com/office/drawing/2014/main" val="20000"/>
                    </a:ext>
                  </a:extLst>
                </a:gridCol>
                <a:gridCol w="6428929">
                  <a:extLst>
                    <a:ext uri="{9D8B030D-6E8A-4147-A177-3AD203B41FA5}">
                      <a16:colId xmlns:a16="http://schemas.microsoft.com/office/drawing/2014/main" val="20001"/>
                    </a:ext>
                  </a:extLst>
                </a:gridCol>
              </a:tblGrid>
              <a:tr h="410501">
                <a:tc>
                  <a:txBody>
                    <a:bodyPr/>
                    <a:lstStyle/>
                    <a:p>
                      <a:r>
                        <a:rPr lang="en-IN" sz="1800" dirty="0"/>
                        <a:t>Dimensions</a:t>
                      </a:r>
                    </a:p>
                  </a:txBody>
                  <a:tcPr/>
                </a:tc>
                <a:tc>
                  <a:txBody>
                    <a:bodyPr/>
                    <a:lstStyle/>
                    <a:p>
                      <a:r>
                        <a:rPr lang="en-IN" sz="1800" dirty="0"/>
                        <a:t>8.6cm x 5.4cm x 1.7cm</a:t>
                      </a:r>
                    </a:p>
                  </a:txBody>
                  <a:tcPr/>
                </a:tc>
                <a:extLst>
                  <a:ext uri="{0D108BD9-81ED-4DB2-BD59-A6C34878D82A}">
                    <a16:rowId xmlns:a16="http://schemas.microsoft.com/office/drawing/2014/main" val="10000"/>
                  </a:ext>
                </a:extLst>
              </a:tr>
              <a:tr h="718025">
                <a:tc>
                  <a:txBody>
                    <a:bodyPr/>
                    <a:lstStyle/>
                    <a:p>
                      <a:r>
                        <a:rPr lang="en-US" sz="1800" dirty="0"/>
                        <a:t>Chip</a:t>
                      </a:r>
                      <a:endParaRPr lang="en-IN" sz="1800" dirty="0"/>
                    </a:p>
                  </a:txBody>
                  <a:tcPr/>
                </a:tc>
                <a:tc>
                  <a:txBody>
                    <a:bodyPr/>
                    <a:lstStyle/>
                    <a:p>
                      <a:r>
                        <a:rPr lang="en-IN" sz="1800" dirty="0"/>
                        <a:t>Broadcom BCM2835 SoC full HD multimedia applications processor</a:t>
                      </a:r>
                    </a:p>
                  </a:txBody>
                  <a:tcPr/>
                </a:tc>
                <a:extLst>
                  <a:ext uri="{0D108BD9-81ED-4DB2-BD59-A6C34878D82A}">
                    <a16:rowId xmlns:a16="http://schemas.microsoft.com/office/drawing/2014/main" val="10001"/>
                  </a:ext>
                </a:extLst>
              </a:tr>
              <a:tr h="718025">
                <a:tc>
                  <a:txBody>
                    <a:bodyPr/>
                    <a:lstStyle/>
                    <a:p>
                      <a:r>
                        <a:rPr lang="en-IN" sz="1800" dirty="0"/>
                        <a:t>CPU</a:t>
                      </a:r>
                    </a:p>
                  </a:txBody>
                  <a:tcPr/>
                </a:tc>
                <a:tc>
                  <a:txBody>
                    <a:bodyPr/>
                    <a:lstStyle/>
                    <a:p>
                      <a:r>
                        <a:rPr lang="en-IN" sz="1800" dirty="0"/>
                        <a:t>700 MHz Low Power ARM1176JZ-F Applications Processor</a:t>
                      </a:r>
                    </a:p>
                  </a:txBody>
                  <a:tcPr/>
                </a:tc>
                <a:extLst>
                  <a:ext uri="{0D108BD9-81ED-4DB2-BD59-A6C34878D82A}">
                    <a16:rowId xmlns:a16="http://schemas.microsoft.com/office/drawing/2014/main" val="10002"/>
                  </a:ext>
                </a:extLst>
              </a:tr>
              <a:tr h="718025">
                <a:tc>
                  <a:txBody>
                    <a:bodyPr/>
                    <a:lstStyle/>
                    <a:p>
                      <a:r>
                        <a:rPr lang="en-US" sz="1800" dirty="0"/>
                        <a:t>GPU</a:t>
                      </a:r>
                      <a:endParaRPr lang="en-IN" sz="1800" dirty="0"/>
                    </a:p>
                  </a:txBody>
                  <a:tcPr/>
                </a:tc>
                <a:tc>
                  <a:txBody>
                    <a:bodyPr/>
                    <a:lstStyle/>
                    <a:p>
                      <a:r>
                        <a:rPr lang="en-IN" sz="1800" dirty="0"/>
                        <a:t>Dual Core </a:t>
                      </a:r>
                      <a:r>
                        <a:rPr lang="en-IN" sz="1800" dirty="0" err="1"/>
                        <a:t>VideoCore</a:t>
                      </a:r>
                      <a:r>
                        <a:rPr lang="en-IN" sz="1800" dirty="0"/>
                        <a:t> IV® Multimedia Co-Processor</a:t>
                      </a:r>
                    </a:p>
                  </a:txBody>
                  <a:tcPr/>
                </a:tc>
                <a:extLst>
                  <a:ext uri="{0D108BD9-81ED-4DB2-BD59-A6C34878D82A}">
                    <a16:rowId xmlns:a16="http://schemas.microsoft.com/office/drawing/2014/main" val="10003"/>
                  </a:ext>
                </a:extLst>
              </a:tr>
              <a:tr h="410501">
                <a:tc>
                  <a:txBody>
                    <a:bodyPr/>
                    <a:lstStyle/>
                    <a:p>
                      <a:r>
                        <a:rPr lang="en-US" sz="1800" dirty="0"/>
                        <a:t>Memory</a:t>
                      </a:r>
                      <a:endParaRPr lang="en-IN" sz="1800" dirty="0"/>
                    </a:p>
                  </a:txBody>
                  <a:tcPr/>
                </a:tc>
                <a:tc>
                  <a:txBody>
                    <a:bodyPr/>
                    <a:lstStyle/>
                    <a:p>
                      <a:r>
                        <a:rPr lang="en-IN" sz="1800" dirty="0"/>
                        <a:t>512MB SDRAM</a:t>
                      </a:r>
                    </a:p>
                  </a:txBody>
                  <a:tcPr/>
                </a:tc>
                <a:extLst>
                  <a:ext uri="{0D108BD9-81ED-4DB2-BD59-A6C34878D82A}">
                    <a16:rowId xmlns:a16="http://schemas.microsoft.com/office/drawing/2014/main" val="10004"/>
                  </a:ext>
                </a:extLst>
              </a:tr>
              <a:tr h="410501">
                <a:tc>
                  <a:txBody>
                    <a:bodyPr/>
                    <a:lstStyle/>
                    <a:p>
                      <a:r>
                        <a:rPr lang="en-US" sz="1800" dirty="0"/>
                        <a:t>Ethernet</a:t>
                      </a:r>
                      <a:endParaRPr lang="en-IN" sz="1800" dirty="0"/>
                    </a:p>
                  </a:txBody>
                  <a:tcPr/>
                </a:tc>
                <a:tc>
                  <a:txBody>
                    <a:bodyPr/>
                    <a:lstStyle/>
                    <a:p>
                      <a:r>
                        <a:rPr lang="en-IN" sz="1800" dirty="0"/>
                        <a:t>on-board 10/100 Ethernet RJ45 jack</a:t>
                      </a:r>
                    </a:p>
                  </a:txBody>
                  <a:tcPr/>
                </a:tc>
                <a:extLst>
                  <a:ext uri="{0D108BD9-81ED-4DB2-BD59-A6C34878D82A}">
                    <a16:rowId xmlns:a16="http://schemas.microsoft.com/office/drawing/2014/main" val="10005"/>
                  </a:ext>
                </a:extLst>
              </a:tr>
              <a:tr h="410501">
                <a:tc>
                  <a:txBody>
                    <a:bodyPr/>
                    <a:lstStyle/>
                    <a:p>
                      <a:r>
                        <a:rPr lang="en-US" sz="1800" dirty="0"/>
                        <a:t>USB 2.0</a:t>
                      </a:r>
                      <a:endParaRPr lang="en-IN" sz="1800" dirty="0"/>
                    </a:p>
                  </a:txBody>
                  <a:tcPr/>
                </a:tc>
                <a:tc>
                  <a:txBody>
                    <a:bodyPr/>
                    <a:lstStyle/>
                    <a:p>
                      <a:r>
                        <a:rPr lang="en-IN" sz="1800" dirty="0"/>
                        <a:t>Dual USB Connector</a:t>
                      </a:r>
                    </a:p>
                  </a:txBody>
                  <a:tcPr/>
                </a:tc>
                <a:extLst>
                  <a:ext uri="{0D108BD9-81ED-4DB2-BD59-A6C34878D82A}">
                    <a16:rowId xmlns:a16="http://schemas.microsoft.com/office/drawing/2014/main" val="10006"/>
                  </a:ext>
                </a:extLst>
              </a:tr>
              <a:tr h="718025">
                <a:tc>
                  <a:txBody>
                    <a:bodyPr/>
                    <a:lstStyle/>
                    <a:p>
                      <a:r>
                        <a:rPr lang="en-US" sz="1800" dirty="0"/>
                        <a:t>Video</a:t>
                      </a:r>
                      <a:r>
                        <a:rPr lang="en-US" sz="1800" baseline="0" dirty="0"/>
                        <a:t> output</a:t>
                      </a:r>
                      <a:endParaRPr lang="en-IN" sz="1800" dirty="0"/>
                    </a:p>
                  </a:txBody>
                  <a:tcPr/>
                </a:tc>
                <a:tc>
                  <a:txBody>
                    <a:bodyPr/>
                    <a:lstStyle/>
                    <a:p>
                      <a:r>
                        <a:rPr lang="en-IN" sz="1800" dirty="0"/>
                        <a:t>HDMI (rev 1.3 &amp; 1.4) Composite RCA (PAL and NTSC)</a:t>
                      </a:r>
                    </a:p>
                  </a:txBody>
                  <a:tcPr/>
                </a:tc>
                <a:extLst>
                  <a:ext uri="{0D108BD9-81ED-4DB2-BD59-A6C34878D82A}">
                    <a16:rowId xmlns:a16="http://schemas.microsoft.com/office/drawing/2014/main" val="10007"/>
                  </a:ext>
                </a:extLst>
              </a:tr>
              <a:tr h="410501">
                <a:tc>
                  <a:txBody>
                    <a:bodyPr/>
                    <a:lstStyle/>
                    <a:p>
                      <a:r>
                        <a:rPr lang="en-US" sz="1800" dirty="0"/>
                        <a:t>Audio output</a:t>
                      </a:r>
                      <a:endParaRPr lang="en-IN" sz="1800" dirty="0"/>
                    </a:p>
                  </a:txBody>
                  <a:tcPr/>
                </a:tc>
                <a:tc>
                  <a:txBody>
                    <a:bodyPr/>
                    <a:lstStyle/>
                    <a:p>
                      <a:r>
                        <a:rPr lang="en-IN" sz="1800" dirty="0"/>
                        <a:t>3.5mm jack, HDMI</a:t>
                      </a:r>
                    </a:p>
                  </a:txBody>
                  <a:tcPr/>
                </a:tc>
                <a:extLst>
                  <a:ext uri="{0D108BD9-81ED-4DB2-BD59-A6C34878D82A}">
                    <a16:rowId xmlns:a16="http://schemas.microsoft.com/office/drawing/2014/main" val="10008"/>
                  </a:ext>
                </a:extLst>
              </a:tr>
              <a:tr h="410501">
                <a:tc>
                  <a:txBody>
                    <a:bodyPr/>
                    <a:lstStyle/>
                    <a:p>
                      <a:r>
                        <a:rPr lang="en-US" sz="1800" dirty="0"/>
                        <a:t>Onboard Storage</a:t>
                      </a:r>
                      <a:endParaRPr lang="en-IN" sz="1800" dirty="0"/>
                    </a:p>
                  </a:txBody>
                  <a:tcPr/>
                </a:tc>
                <a:tc>
                  <a:txBody>
                    <a:bodyPr/>
                    <a:lstStyle/>
                    <a:p>
                      <a:r>
                        <a:rPr lang="en-IN" sz="1800" dirty="0"/>
                        <a:t>SD, MMC, SDIO card slot</a:t>
                      </a:r>
                    </a:p>
                  </a:txBody>
                  <a:tcPr/>
                </a:tc>
                <a:extLst>
                  <a:ext uri="{0D108BD9-81ED-4DB2-BD59-A6C34878D82A}">
                    <a16:rowId xmlns:a16="http://schemas.microsoft.com/office/drawing/2014/main" val="10009"/>
                  </a:ext>
                </a:extLst>
              </a:tr>
            </a:tbl>
          </a:graphicData>
        </a:graphic>
      </p:graphicFrame>
      <p:sp>
        <p:nvSpPr>
          <p:cNvPr id="4" name="TextBox 3"/>
          <p:cNvSpPr txBox="1"/>
          <p:nvPr/>
        </p:nvSpPr>
        <p:spPr>
          <a:xfrm>
            <a:off x="2351585" y="783869"/>
            <a:ext cx="3756029" cy="373659"/>
          </a:xfrm>
          <a:prstGeom prst="rect">
            <a:avLst/>
          </a:prstGeom>
          <a:noFill/>
        </p:spPr>
        <p:txBody>
          <a:bodyPr wrap="none" lIns="91435" tIns="45718" rIns="91435" bIns="45718" rtlCol="0">
            <a:spAutoFit/>
          </a:bodyPr>
          <a:lstStyle/>
          <a:p>
            <a:r>
              <a:rPr lang="en-US" dirty="0"/>
              <a:t>PI is available in two modules A and B</a:t>
            </a:r>
            <a:endParaRPr lang="en-IN"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5" y="0"/>
            <a:ext cx="1237428" cy="124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5428989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a:xfrm>
            <a:off x="3965961" y="166290"/>
            <a:ext cx="7037710" cy="995625"/>
          </a:xfrm>
        </p:spPr>
        <p:txBody>
          <a:bodyPr>
            <a:normAutofit/>
          </a:bodyPr>
          <a:lstStyle/>
          <a:p>
            <a:pPr algn="just"/>
            <a:r>
              <a:rPr lang="en-US" altLang="en-US" sz="4000" dirty="0">
                <a:latin typeface="+mn-lt"/>
                <a:cs typeface="Times New Roman" panose="02020603050405020304" pitchFamily="18" charset="0"/>
              </a:rPr>
              <a:t>Operating System</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096" y="1201252"/>
            <a:ext cx="10654747" cy="5656748"/>
          </a:xfrm>
          <a:prstGeom prst="rect">
            <a:avLst/>
          </a:prstGeom>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5" y="0"/>
            <a:ext cx="1237428" cy="124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697541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a:xfrm>
            <a:off x="2399964" y="2669541"/>
            <a:ext cx="7358063" cy="1714500"/>
          </a:xfrm>
        </p:spPr>
        <p:txBody>
          <a:bodyPr/>
          <a:lstStyle/>
          <a:p>
            <a:r>
              <a:rPr lang="en-US" altLang="en-US" sz="4640" dirty="0">
                <a:latin typeface="+mn-lt"/>
                <a:cs typeface="Times New Roman" panose="02020603050405020304" pitchFamily="18" charset="0"/>
              </a:rPr>
              <a:t>Programming</a:t>
            </a: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0" y="0"/>
            <a:ext cx="1237428" cy="124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3504794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19538" y="404664"/>
            <a:ext cx="9045928" cy="707882"/>
          </a:xfrm>
          <a:prstGeom prst="rect">
            <a:avLst/>
          </a:prstGeom>
          <a:noFill/>
        </p:spPr>
        <p:txBody>
          <a:bodyPr wrap="none" lIns="91435" tIns="45718" rIns="91435" bIns="45718" rtlCol="0">
            <a:spAutoFit/>
          </a:bodyPr>
          <a:lstStyle/>
          <a:p>
            <a:r>
              <a:rPr lang="en-US" sz="4000" dirty="0"/>
              <a:t>How it helps us to get into programming..?</a:t>
            </a:r>
            <a:endParaRPr lang="en-IN" sz="4000" dirty="0"/>
          </a:p>
        </p:txBody>
      </p:sp>
      <p:graphicFrame>
        <p:nvGraphicFramePr>
          <p:cNvPr id="4" name="Table 3"/>
          <p:cNvGraphicFramePr>
            <a:graphicFrameLocks noGrp="1"/>
          </p:cNvGraphicFramePr>
          <p:nvPr>
            <p:extLst>
              <p:ext uri="{D42A27DB-BD31-4B8C-83A1-F6EECF244321}">
                <p14:modId xmlns:p14="http://schemas.microsoft.com/office/powerpoint/2010/main" val="1367708332"/>
              </p:ext>
            </p:extLst>
          </p:nvPr>
        </p:nvGraphicFramePr>
        <p:xfrm>
          <a:off x="636105" y="1048319"/>
          <a:ext cx="10707756" cy="5181162"/>
        </p:xfrm>
        <a:graphic>
          <a:graphicData uri="http://schemas.openxmlformats.org/drawingml/2006/table">
            <a:tbl>
              <a:tblPr/>
              <a:tblGrid>
                <a:gridCol w="10707756">
                  <a:extLst>
                    <a:ext uri="{9D8B030D-6E8A-4147-A177-3AD203B41FA5}">
                      <a16:colId xmlns:a16="http://schemas.microsoft.com/office/drawing/2014/main" val="20000"/>
                    </a:ext>
                  </a:extLst>
                </a:gridCol>
              </a:tblGrid>
              <a:tr h="942695">
                <a:tc>
                  <a:txBody>
                    <a:bodyPr/>
                    <a:lstStyle/>
                    <a:p>
                      <a:r>
                        <a:rPr lang="en-IN" sz="1600" b="1" dirty="0"/>
                        <a:t>Tiny Basic </a:t>
                      </a:r>
                    </a:p>
                    <a:p>
                      <a:pPr algn="l"/>
                      <a:r>
                        <a:rPr lang="en-IN" sz="1600" dirty="0">
                          <a:effectLst/>
                        </a:rPr>
                        <a:t>Learn to program in the BASIC programming language with the Tiny Basic interpreter for the Raspberry Pi on Debian &amp; Raspbian.</a:t>
                      </a:r>
                    </a:p>
                  </a:txBody>
                  <a:tcPr marL="83814" marR="83814" marT="41907" marB="41907" anchor="ctr">
                    <a:lnL>
                      <a:noFill/>
                    </a:lnL>
                    <a:lnR>
                      <a:noFill/>
                    </a:lnR>
                    <a:lnT>
                      <a:noFill/>
                    </a:lnT>
                    <a:lnB>
                      <a:noFill/>
                    </a:lnB>
                  </a:tcPr>
                </a:tc>
                <a:extLst>
                  <a:ext uri="{0D108BD9-81ED-4DB2-BD59-A6C34878D82A}">
                    <a16:rowId xmlns:a16="http://schemas.microsoft.com/office/drawing/2014/main" val="10000"/>
                  </a:ext>
                </a:extLst>
              </a:tr>
              <a:tr h="942695">
                <a:tc>
                  <a:txBody>
                    <a:bodyPr/>
                    <a:lstStyle/>
                    <a:p>
                      <a:r>
                        <a:rPr lang="en-IN" sz="1600" b="1" dirty="0"/>
                        <a:t>Python </a:t>
                      </a:r>
                    </a:p>
                    <a:p>
                      <a:pPr algn="l"/>
                      <a:r>
                        <a:rPr lang="en-IN" sz="1600" dirty="0">
                          <a:effectLst/>
                        </a:rPr>
                        <a:t>Python is a programming language that is available on the official Raspberry Pi operating systems. </a:t>
                      </a:r>
                    </a:p>
                  </a:txBody>
                  <a:tcPr marL="83814" marR="83814" marT="41907" marB="41907" anchor="ctr">
                    <a:lnL>
                      <a:noFill/>
                    </a:lnL>
                    <a:lnR>
                      <a:noFill/>
                    </a:lnR>
                    <a:lnT>
                      <a:noFill/>
                    </a:lnT>
                    <a:lnB>
                      <a:noFill/>
                    </a:lnB>
                  </a:tcPr>
                </a:tc>
                <a:extLst>
                  <a:ext uri="{0D108BD9-81ED-4DB2-BD59-A6C34878D82A}">
                    <a16:rowId xmlns:a16="http://schemas.microsoft.com/office/drawing/2014/main" val="10001"/>
                  </a:ext>
                </a:extLst>
              </a:tr>
              <a:tr h="1316111">
                <a:tc>
                  <a:txBody>
                    <a:bodyPr/>
                    <a:lstStyle/>
                    <a:p>
                      <a:r>
                        <a:rPr lang="en-IN" sz="1600" b="1" dirty="0"/>
                        <a:t>Scratch </a:t>
                      </a:r>
                    </a:p>
                    <a:p>
                      <a:pPr algn="l"/>
                      <a:r>
                        <a:rPr lang="en-IN" sz="1600" dirty="0"/>
                        <a:t>Scratch is an entry-level programming language that comes as standard with the Raspberry Pi distribution, Raspbian. Scratch was originally created by the Lifelong Kindergarten Group at the MIT Media Lab in Boston, U.S., with an aim to help young people learn mathematical and computational concepts while having fun making things.</a:t>
                      </a:r>
                      <a:r>
                        <a:rPr lang="en-IN" sz="1600" dirty="0">
                          <a:effectLst/>
                        </a:rPr>
                        <a:t>.</a:t>
                      </a:r>
                    </a:p>
                  </a:txBody>
                  <a:tcPr marL="83814" marR="83814" marT="41907" marB="41907" anchor="ctr">
                    <a:lnL>
                      <a:noFill/>
                    </a:lnL>
                    <a:lnR>
                      <a:noFill/>
                    </a:lnR>
                    <a:lnT>
                      <a:noFill/>
                    </a:lnT>
                    <a:lnB>
                      <a:noFill/>
                    </a:lnB>
                  </a:tcPr>
                </a:tc>
                <a:extLst>
                  <a:ext uri="{0D108BD9-81ED-4DB2-BD59-A6C34878D82A}">
                    <a16:rowId xmlns:a16="http://schemas.microsoft.com/office/drawing/2014/main" val="10002"/>
                  </a:ext>
                </a:extLst>
              </a:tr>
              <a:tr h="659887">
                <a:tc>
                  <a:txBody>
                    <a:bodyPr/>
                    <a:lstStyle/>
                    <a:p>
                      <a:r>
                        <a:rPr lang="en-IN" sz="1600" b="1" dirty="0"/>
                        <a:t>Java SE Embedded </a:t>
                      </a:r>
                    </a:p>
                    <a:p>
                      <a:r>
                        <a:rPr lang="en-IN" sz="1600" dirty="0"/>
                        <a:t>Provides Full Java SE runtime for headless embedded applications</a:t>
                      </a:r>
                    </a:p>
                  </a:txBody>
                  <a:tcPr marL="83814" marR="83814" marT="41907" marB="41907" anchor="ctr">
                    <a:lnL>
                      <a:noFill/>
                    </a:lnL>
                    <a:lnR>
                      <a:noFill/>
                    </a:lnR>
                    <a:lnT>
                      <a:noFill/>
                    </a:lnT>
                    <a:lnB>
                      <a:noFill/>
                    </a:lnB>
                  </a:tcPr>
                </a:tc>
                <a:extLst>
                  <a:ext uri="{0D108BD9-81ED-4DB2-BD59-A6C34878D82A}">
                    <a16:rowId xmlns:a16="http://schemas.microsoft.com/office/drawing/2014/main" val="10003"/>
                  </a:ext>
                </a:extLst>
              </a:tr>
              <a:tr h="659887">
                <a:tc>
                  <a:txBody>
                    <a:bodyPr/>
                    <a:lstStyle/>
                    <a:p>
                      <a:r>
                        <a:rPr lang="en-IN" sz="1600" b="1" dirty="0"/>
                        <a:t>C &amp; C++ programming information </a:t>
                      </a:r>
                    </a:p>
                    <a:p>
                      <a:r>
                        <a:rPr lang="en-IN" sz="1600" dirty="0"/>
                        <a:t>It</a:t>
                      </a:r>
                      <a:r>
                        <a:rPr lang="en-IN" sz="1600" baseline="0" dirty="0"/>
                        <a:t> helps to know and execute</a:t>
                      </a:r>
                      <a:r>
                        <a:rPr lang="en-IN" sz="1600" dirty="0"/>
                        <a:t> C and C++ programming languages.</a:t>
                      </a:r>
                    </a:p>
                  </a:txBody>
                  <a:tcPr marL="83814" marR="83814" marT="41907" marB="41907" anchor="ctr">
                    <a:lnL>
                      <a:noFill/>
                    </a:lnL>
                    <a:lnR>
                      <a:noFill/>
                    </a:lnR>
                    <a:lnT>
                      <a:noFill/>
                    </a:lnT>
                    <a:lnB>
                      <a:noFill/>
                    </a:lnB>
                  </a:tcPr>
                </a:tc>
                <a:extLst>
                  <a:ext uri="{0D108BD9-81ED-4DB2-BD59-A6C34878D82A}">
                    <a16:rowId xmlns:a16="http://schemas.microsoft.com/office/drawing/2014/main" val="10004"/>
                  </a:ext>
                </a:extLst>
              </a:tr>
              <a:tr h="659887">
                <a:tc>
                  <a:txBody>
                    <a:bodyPr/>
                    <a:lstStyle/>
                    <a:p>
                      <a:r>
                        <a:rPr lang="en-IN" sz="1600" b="1" dirty="0"/>
                        <a:t>KidsRuby </a:t>
                      </a:r>
                    </a:p>
                    <a:p>
                      <a:r>
                        <a:rPr lang="en-IN" sz="1600" dirty="0"/>
                        <a:t>It provides Ruby programming application for the Raspberry Pi with tutorial and guides for kids.</a:t>
                      </a:r>
                    </a:p>
                  </a:txBody>
                  <a:tcPr marL="83814" marR="83814" marT="41907" marB="41907" anchor="ctr">
                    <a:lnL>
                      <a:noFill/>
                    </a:lnL>
                    <a:lnR>
                      <a:noFill/>
                    </a:lnR>
                    <a:lnT>
                      <a:noFill/>
                    </a:lnT>
                    <a:lnB>
                      <a:noFill/>
                    </a:lnB>
                  </a:tcPr>
                </a:tc>
                <a:extLst>
                  <a:ext uri="{0D108BD9-81ED-4DB2-BD59-A6C34878D82A}">
                    <a16:rowId xmlns:a16="http://schemas.microsoft.com/office/drawing/2014/main" val="10005"/>
                  </a:ext>
                </a:extLst>
              </a:tr>
            </a:tbl>
          </a:graphicData>
        </a:graphic>
      </p:graphicFrame>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5" y="0"/>
            <a:ext cx="1237428" cy="124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8332421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819" y="2398644"/>
            <a:ext cx="10131425" cy="1456267"/>
          </a:xfrm>
        </p:spPr>
        <p:txBody>
          <a:bodyPr>
            <a:normAutofit/>
          </a:bodyPr>
          <a:lstStyle/>
          <a:p>
            <a:pPr algn="ctr"/>
            <a:r>
              <a:rPr lang="en-US" sz="4000" dirty="0">
                <a:latin typeface="+mn-lt"/>
              </a:rPr>
              <a:t>Set up with laptop</a:t>
            </a: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0" y="0"/>
            <a:ext cx="1237428" cy="124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6046927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est\Desktop\Screen-Shot-2012-12-24-at-10.59.55-1024x722.png"/>
          <p:cNvPicPr>
            <a:picLocks noChangeAspect="1" noChangeArrowheads="1"/>
          </p:cNvPicPr>
          <p:nvPr/>
        </p:nvPicPr>
        <p:blipFill rotWithShape="1">
          <a:blip r:embed="rId2">
            <a:extLst>
              <a:ext uri="{28A0092B-C50C-407E-A947-70E740481C1C}">
                <a14:useLocalDpi xmlns:a14="http://schemas.microsoft.com/office/drawing/2010/main" val="0"/>
              </a:ext>
            </a:extLst>
          </a:blip>
          <a:srcRect b="8568"/>
          <a:stretch/>
        </p:blipFill>
        <p:spPr bwMode="auto">
          <a:xfrm>
            <a:off x="1696058" y="26504"/>
            <a:ext cx="8645849" cy="67200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0" y="0"/>
            <a:ext cx="1237428" cy="124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6768192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Callout 4"/>
          <p:cNvSpPr/>
          <p:nvPr/>
        </p:nvSpPr>
        <p:spPr>
          <a:xfrm>
            <a:off x="4405806" y="0"/>
            <a:ext cx="3744416" cy="1404736"/>
          </a:xfrm>
          <a:prstGeom prst="cloudCallout">
            <a:avLst>
              <a:gd name="adj1" fmla="val -45362"/>
              <a:gd name="adj2" fmla="val 99759"/>
            </a:avLst>
          </a:prstGeom>
          <a:ln/>
        </p:spPr>
        <p:style>
          <a:lnRef idx="1">
            <a:schemeClr val="accent6"/>
          </a:lnRef>
          <a:fillRef idx="2">
            <a:schemeClr val="accent6"/>
          </a:fillRef>
          <a:effectRef idx="1">
            <a:schemeClr val="accent6"/>
          </a:effectRef>
          <a:fontRef idx="minor">
            <a:schemeClr val="dk1"/>
          </a:fontRef>
        </p:style>
        <p:txBody>
          <a:bodyPr lIns="91435" tIns="45718" rIns="91435" bIns="45718" rtlCol="0" anchor="ctr"/>
          <a:lstStyle/>
          <a:p>
            <a:pPr algn="ctr"/>
            <a:r>
              <a:rPr lang="en-US" sz="1900" i="1" dirty="0">
                <a:solidFill>
                  <a:schemeClr val="bg1"/>
                </a:solidFill>
              </a:rPr>
              <a:t>Everybody has a dream to program their own computer</a:t>
            </a:r>
            <a:endParaRPr lang="en-IN" sz="1900" i="1"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1" y="2060848"/>
            <a:ext cx="5025684" cy="4701902"/>
          </a:xfrm>
          <a:prstGeom prst="rect">
            <a:avLst/>
          </a:prstGeom>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10" y="0"/>
            <a:ext cx="1237428" cy="124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406562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126435"/>
            <a:ext cx="4022861" cy="5731565"/>
          </a:xfrm>
          <a:prstGeom prst="rect">
            <a:avLst/>
          </a:prstGeom>
        </p:spPr>
      </p:pic>
      <p:pic>
        <p:nvPicPr>
          <p:cNvPr id="4" name="Picture 3"/>
          <p:cNvPicPr>
            <a:picLocks noChangeAspect="1"/>
          </p:cNvPicPr>
          <p:nvPr/>
        </p:nvPicPr>
        <p:blipFill rotWithShape="1">
          <a:blip r:embed="rId3"/>
          <a:srcRect r="32885"/>
          <a:stretch/>
        </p:blipFill>
        <p:spPr>
          <a:xfrm>
            <a:off x="4022861" y="1126434"/>
            <a:ext cx="4034460" cy="5731565"/>
          </a:xfrm>
          <a:prstGeom prst="rect">
            <a:avLst/>
          </a:prstGeom>
        </p:spPr>
      </p:pic>
      <p:pic>
        <p:nvPicPr>
          <p:cNvPr id="5" name="Picture 4"/>
          <p:cNvPicPr>
            <a:picLocks noChangeAspect="1"/>
          </p:cNvPicPr>
          <p:nvPr/>
        </p:nvPicPr>
        <p:blipFill>
          <a:blip r:embed="rId4"/>
          <a:stretch>
            <a:fillRect/>
          </a:stretch>
        </p:blipFill>
        <p:spPr>
          <a:xfrm>
            <a:off x="8045722" y="1126435"/>
            <a:ext cx="4252296" cy="5731565"/>
          </a:xfrm>
          <a:prstGeom prst="rect">
            <a:avLst/>
          </a:prstGeom>
        </p:spPr>
      </p:pic>
      <p:sp>
        <p:nvSpPr>
          <p:cNvPr id="10" name="TextBox 9"/>
          <p:cNvSpPr txBox="1"/>
          <p:nvPr/>
        </p:nvSpPr>
        <p:spPr>
          <a:xfrm>
            <a:off x="4232822" y="305665"/>
            <a:ext cx="3193774" cy="369332"/>
          </a:xfrm>
          <a:prstGeom prst="rect">
            <a:avLst/>
          </a:prstGeom>
          <a:noFill/>
        </p:spPr>
        <p:txBody>
          <a:bodyPr wrap="square" rtlCol="0">
            <a:spAutoFit/>
          </a:bodyPr>
          <a:lstStyle/>
          <a:p>
            <a:r>
              <a:rPr lang="en-US" dirty="0"/>
              <a:t>Find </a:t>
            </a:r>
            <a:r>
              <a:rPr lang="en-US" dirty="0" err="1"/>
              <a:t>Rpi</a:t>
            </a:r>
            <a:r>
              <a:rPr lang="en-US" dirty="0"/>
              <a:t> IP Address using </a:t>
            </a:r>
            <a:r>
              <a:rPr lang="en-US" dirty="0" err="1"/>
              <a:t>arp</a:t>
            </a:r>
            <a:r>
              <a:rPr lang="en-US" dirty="0"/>
              <a:t> -a</a:t>
            </a:r>
          </a:p>
        </p:txBody>
      </p:sp>
      <p:sp>
        <p:nvSpPr>
          <p:cNvPr id="11" name="TextBox 10"/>
          <p:cNvSpPr txBox="1"/>
          <p:nvPr/>
        </p:nvSpPr>
        <p:spPr>
          <a:xfrm>
            <a:off x="351182" y="311426"/>
            <a:ext cx="3193774" cy="369332"/>
          </a:xfrm>
          <a:prstGeom prst="rect">
            <a:avLst/>
          </a:prstGeom>
          <a:noFill/>
        </p:spPr>
        <p:txBody>
          <a:bodyPr wrap="square" rtlCol="0">
            <a:spAutoFit/>
          </a:bodyPr>
          <a:lstStyle/>
          <a:p>
            <a:r>
              <a:rPr lang="en-US" dirty="0"/>
              <a:t>Open Putty Software</a:t>
            </a:r>
          </a:p>
        </p:txBody>
      </p:sp>
      <p:sp>
        <p:nvSpPr>
          <p:cNvPr id="12" name="TextBox 11"/>
          <p:cNvSpPr txBox="1"/>
          <p:nvPr/>
        </p:nvSpPr>
        <p:spPr>
          <a:xfrm>
            <a:off x="8601487" y="305665"/>
            <a:ext cx="3193774" cy="369332"/>
          </a:xfrm>
          <a:prstGeom prst="rect">
            <a:avLst/>
          </a:prstGeom>
          <a:noFill/>
        </p:spPr>
        <p:txBody>
          <a:bodyPr wrap="square" rtlCol="0">
            <a:spAutoFit/>
          </a:bodyPr>
          <a:lstStyle/>
          <a:p>
            <a:r>
              <a:rPr lang="en-US" dirty="0"/>
              <a:t>Enter IP address here…! </a:t>
            </a:r>
          </a:p>
        </p:txBody>
      </p:sp>
    </p:spTree>
    <p:extLst>
      <p:ext uri="{BB962C8B-B14F-4D97-AF65-F5344CB8AC3E}">
        <p14:creationId xmlns:p14="http://schemas.microsoft.com/office/powerpoint/2010/main" val="11493117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079" t="4101" r="7162" b="5053"/>
          <a:stretch/>
        </p:blipFill>
        <p:spPr>
          <a:xfrm>
            <a:off x="0" y="-79513"/>
            <a:ext cx="5751442" cy="4598504"/>
          </a:xfrm>
          <a:prstGeom prst="rect">
            <a:avLst/>
          </a:prstGeom>
        </p:spPr>
      </p:pic>
      <p:pic>
        <p:nvPicPr>
          <p:cNvPr id="4" name="Picture 3"/>
          <p:cNvPicPr>
            <a:picLocks noChangeAspect="1"/>
          </p:cNvPicPr>
          <p:nvPr/>
        </p:nvPicPr>
        <p:blipFill rotWithShape="1">
          <a:blip r:embed="rId3"/>
          <a:srcRect l="1635" t="2468" r="2274" b="4319"/>
          <a:stretch/>
        </p:blipFill>
        <p:spPr>
          <a:xfrm>
            <a:off x="5751442" y="2747755"/>
            <a:ext cx="6440558" cy="4110245"/>
          </a:xfrm>
          <a:prstGeom prst="rect">
            <a:avLst/>
          </a:prstGeom>
        </p:spPr>
      </p:pic>
      <p:sp>
        <p:nvSpPr>
          <p:cNvPr id="5" name="TextBox 4"/>
          <p:cNvSpPr txBox="1"/>
          <p:nvPr/>
        </p:nvSpPr>
        <p:spPr>
          <a:xfrm>
            <a:off x="6308035" y="371061"/>
            <a:ext cx="5208104" cy="646331"/>
          </a:xfrm>
          <a:prstGeom prst="rect">
            <a:avLst/>
          </a:prstGeom>
          <a:noFill/>
        </p:spPr>
        <p:txBody>
          <a:bodyPr wrap="square" rtlCol="0">
            <a:spAutoFit/>
          </a:bodyPr>
          <a:lstStyle/>
          <a:p>
            <a:r>
              <a:rPr lang="en-US" dirty="0"/>
              <a:t>Enter Login name &amp; password here and you can successfully enter in Raspberry CMD window. </a:t>
            </a:r>
          </a:p>
        </p:txBody>
      </p:sp>
      <p:sp>
        <p:nvSpPr>
          <p:cNvPr id="6" name="TextBox 5"/>
          <p:cNvSpPr txBox="1"/>
          <p:nvPr/>
        </p:nvSpPr>
        <p:spPr>
          <a:xfrm>
            <a:off x="503583" y="4802877"/>
            <a:ext cx="4426226" cy="1477328"/>
          </a:xfrm>
          <a:prstGeom prst="rect">
            <a:avLst/>
          </a:prstGeom>
          <a:noFill/>
        </p:spPr>
        <p:txBody>
          <a:bodyPr wrap="square" rtlCol="0">
            <a:spAutoFit/>
          </a:bodyPr>
          <a:lstStyle/>
          <a:p>
            <a:r>
              <a:rPr lang="en-US" dirty="0"/>
              <a:t>New Software : WinSCP </a:t>
            </a:r>
          </a:p>
          <a:p>
            <a:endParaRPr lang="en-US" dirty="0"/>
          </a:p>
          <a:p>
            <a:r>
              <a:rPr lang="en-US" dirty="0"/>
              <a:t>Check file protocol: SCP </a:t>
            </a:r>
          </a:p>
          <a:p>
            <a:r>
              <a:rPr lang="en-US" dirty="0"/>
              <a:t>Enter Host name as Pi IP address.</a:t>
            </a:r>
          </a:p>
          <a:p>
            <a:r>
              <a:rPr lang="en-US" dirty="0"/>
              <a:t>Don’t Enter USENAME &amp; PASSWORD HERE…!  </a:t>
            </a:r>
          </a:p>
        </p:txBody>
      </p:sp>
    </p:spTree>
    <p:extLst>
      <p:ext uri="{BB962C8B-B14F-4D97-AF65-F5344CB8AC3E}">
        <p14:creationId xmlns:p14="http://schemas.microsoft.com/office/powerpoint/2010/main" val="9658793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149" t="5134" r="5545"/>
          <a:stretch/>
        </p:blipFill>
        <p:spPr>
          <a:xfrm>
            <a:off x="0" y="1583634"/>
            <a:ext cx="5976730" cy="5274366"/>
          </a:xfrm>
          <a:prstGeom prst="rect">
            <a:avLst/>
          </a:prstGeom>
        </p:spPr>
      </p:pic>
      <p:pic>
        <p:nvPicPr>
          <p:cNvPr id="4" name="Picture 3"/>
          <p:cNvPicPr>
            <a:picLocks noChangeAspect="1"/>
          </p:cNvPicPr>
          <p:nvPr/>
        </p:nvPicPr>
        <p:blipFill>
          <a:blip r:embed="rId3"/>
          <a:stretch>
            <a:fillRect/>
          </a:stretch>
        </p:blipFill>
        <p:spPr>
          <a:xfrm>
            <a:off x="6891959" y="0"/>
            <a:ext cx="4000500" cy="3162300"/>
          </a:xfrm>
          <a:prstGeom prst="rect">
            <a:avLst/>
          </a:prstGeom>
        </p:spPr>
      </p:pic>
      <p:pic>
        <p:nvPicPr>
          <p:cNvPr id="5" name="Picture 4"/>
          <p:cNvPicPr>
            <a:picLocks noChangeAspect="1"/>
          </p:cNvPicPr>
          <p:nvPr/>
        </p:nvPicPr>
        <p:blipFill>
          <a:blip r:embed="rId4"/>
          <a:stretch>
            <a:fillRect/>
          </a:stretch>
        </p:blipFill>
        <p:spPr>
          <a:xfrm>
            <a:off x="6891959" y="3475797"/>
            <a:ext cx="3971925" cy="3219450"/>
          </a:xfrm>
          <a:prstGeom prst="rect">
            <a:avLst/>
          </a:prstGeom>
        </p:spPr>
      </p:pic>
      <p:sp>
        <p:nvSpPr>
          <p:cNvPr id="7" name="TextBox 6"/>
          <p:cNvSpPr txBox="1"/>
          <p:nvPr/>
        </p:nvSpPr>
        <p:spPr>
          <a:xfrm>
            <a:off x="503583" y="477079"/>
            <a:ext cx="5181600" cy="923330"/>
          </a:xfrm>
          <a:prstGeom prst="rect">
            <a:avLst/>
          </a:prstGeom>
          <a:noFill/>
        </p:spPr>
        <p:txBody>
          <a:bodyPr wrap="square" rtlCol="0">
            <a:spAutoFit/>
          </a:bodyPr>
          <a:lstStyle/>
          <a:p>
            <a:r>
              <a:rPr lang="en-US" dirty="0"/>
              <a:t>In SCP/Shell write “</a:t>
            </a:r>
            <a:r>
              <a:rPr lang="en-US" dirty="0" err="1"/>
              <a:t>sudo</a:t>
            </a:r>
            <a:r>
              <a:rPr lang="en-US" dirty="0"/>
              <a:t> </a:t>
            </a:r>
            <a:r>
              <a:rPr lang="en-US" dirty="0" err="1"/>
              <a:t>su</a:t>
            </a:r>
            <a:r>
              <a:rPr lang="en-US" dirty="0"/>
              <a:t> -” and press Ok. </a:t>
            </a:r>
          </a:p>
          <a:p>
            <a:r>
              <a:rPr lang="en-US" dirty="0"/>
              <a:t>Two screen shows for Username and password. Enter it.</a:t>
            </a:r>
          </a:p>
        </p:txBody>
      </p:sp>
    </p:spTree>
    <p:extLst>
      <p:ext uri="{BB962C8B-B14F-4D97-AF65-F5344CB8AC3E}">
        <p14:creationId xmlns:p14="http://schemas.microsoft.com/office/powerpoint/2010/main" val="17043999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315" t="1782" r="2013" b="2895"/>
          <a:stretch/>
        </p:blipFill>
        <p:spPr>
          <a:xfrm>
            <a:off x="0" y="1053548"/>
            <a:ext cx="5870713" cy="5804452"/>
          </a:xfrm>
          <a:prstGeom prst="rect">
            <a:avLst/>
          </a:prstGeom>
        </p:spPr>
      </p:pic>
      <p:pic>
        <p:nvPicPr>
          <p:cNvPr id="4" name="Picture 3"/>
          <p:cNvPicPr>
            <a:picLocks noChangeAspect="1"/>
          </p:cNvPicPr>
          <p:nvPr/>
        </p:nvPicPr>
        <p:blipFill rotWithShape="1">
          <a:blip r:embed="rId3"/>
          <a:srcRect l="1851" t="1782" r="1899" b="2895"/>
          <a:stretch/>
        </p:blipFill>
        <p:spPr>
          <a:xfrm>
            <a:off x="5989983" y="1053548"/>
            <a:ext cx="6202017" cy="5804452"/>
          </a:xfrm>
          <a:prstGeom prst="rect">
            <a:avLst/>
          </a:prstGeom>
        </p:spPr>
      </p:pic>
      <p:sp>
        <p:nvSpPr>
          <p:cNvPr id="7" name="TextBox 6"/>
          <p:cNvSpPr txBox="1"/>
          <p:nvPr/>
        </p:nvSpPr>
        <p:spPr>
          <a:xfrm>
            <a:off x="212034" y="265043"/>
            <a:ext cx="5446644" cy="646331"/>
          </a:xfrm>
          <a:prstGeom prst="rect">
            <a:avLst/>
          </a:prstGeom>
          <a:noFill/>
        </p:spPr>
        <p:txBody>
          <a:bodyPr wrap="square" rtlCol="0">
            <a:spAutoFit/>
          </a:bodyPr>
          <a:lstStyle/>
          <a:p>
            <a:r>
              <a:rPr lang="en-US" dirty="0"/>
              <a:t>User able to work in “root” so transfer file from Laptop to Pi is easier. </a:t>
            </a:r>
          </a:p>
        </p:txBody>
      </p:sp>
      <p:sp>
        <p:nvSpPr>
          <p:cNvPr id="8" name="TextBox 7"/>
          <p:cNvSpPr txBox="1"/>
          <p:nvPr/>
        </p:nvSpPr>
        <p:spPr>
          <a:xfrm>
            <a:off x="6414052" y="265043"/>
            <a:ext cx="5353878" cy="369332"/>
          </a:xfrm>
          <a:prstGeom prst="rect">
            <a:avLst/>
          </a:prstGeom>
          <a:noFill/>
        </p:spPr>
        <p:txBody>
          <a:bodyPr wrap="square" rtlCol="0">
            <a:spAutoFit/>
          </a:bodyPr>
          <a:lstStyle/>
          <a:p>
            <a:r>
              <a:rPr lang="en-US" dirty="0"/>
              <a:t>User can access all files of Raspberry pi from Here…! </a:t>
            </a:r>
          </a:p>
        </p:txBody>
      </p:sp>
    </p:spTree>
    <p:extLst>
      <p:ext uri="{BB962C8B-B14F-4D97-AF65-F5344CB8AC3E}">
        <p14:creationId xmlns:p14="http://schemas.microsoft.com/office/powerpoint/2010/main" val="24252732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1" y="284318"/>
            <a:ext cx="10131425" cy="1456267"/>
          </a:xfrm>
        </p:spPr>
        <p:txBody>
          <a:bodyPr>
            <a:normAutofit/>
          </a:bodyPr>
          <a:lstStyle/>
          <a:p>
            <a:r>
              <a:rPr lang="en-US" sz="4000" dirty="0">
                <a:latin typeface="+mn-lt"/>
              </a:rPr>
              <a:t>Demo_1: blink led</a:t>
            </a:r>
          </a:p>
        </p:txBody>
      </p:sp>
      <p:pic>
        <p:nvPicPr>
          <p:cNvPr id="3" name="Picture 2"/>
          <p:cNvPicPr>
            <a:picLocks noChangeAspect="1"/>
          </p:cNvPicPr>
          <p:nvPr/>
        </p:nvPicPr>
        <p:blipFill>
          <a:blip r:embed="rId2"/>
          <a:stretch>
            <a:fillRect/>
          </a:stretch>
        </p:blipFill>
        <p:spPr>
          <a:xfrm>
            <a:off x="4757530" y="0"/>
            <a:ext cx="7674094" cy="6858000"/>
          </a:xfrm>
          <a:prstGeom prst="rect">
            <a:avLst/>
          </a:prstGeom>
        </p:spPr>
      </p:pic>
    </p:spTree>
    <p:extLst>
      <p:ext uri="{BB962C8B-B14F-4D97-AF65-F5344CB8AC3E}">
        <p14:creationId xmlns:p14="http://schemas.microsoft.com/office/powerpoint/2010/main" val="32014436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p:cNvSpPr>
            <a:spLocks noGrp="1" noChangeArrowheads="1"/>
          </p:cNvSpPr>
          <p:nvPr>
            <p:ph type="title"/>
          </p:nvPr>
        </p:nvSpPr>
        <p:spPr>
          <a:xfrm>
            <a:off x="1606809" y="223836"/>
            <a:ext cx="5669839" cy="1200817"/>
          </a:xfrm>
        </p:spPr>
        <p:txBody>
          <a:bodyPr>
            <a:normAutofit/>
          </a:bodyPr>
          <a:lstStyle/>
          <a:p>
            <a:r>
              <a:rPr lang="en-US" sz="4000" dirty="0">
                <a:latin typeface="+mn-lt"/>
              </a:rPr>
              <a:t> Disadvantages</a:t>
            </a:r>
          </a:p>
        </p:txBody>
      </p:sp>
      <p:sp>
        <p:nvSpPr>
          <p:cNvPr id="26627" name="Rectangle 2"/>
          <p:cNvSpPr>
            <a:spLocks noGrp="1" noChangeArrowheads="1"/>
          </p:cNvSpPr>
          <p:nvPr>
            <p:ph idx="1"/>
          </p:nvPr>
        </p:nvSpPr>
        <p:spPr>
          <a:xfrm>
            <a:off x="939275" y="1600371"/>
            <a:ext cx="8491016" cy="4506143"/>
          </a:xfrm>
        </p:spPr>
        <p:txBody>
          <a:bodyPr rtlCol="0">
            <a:normAutofit/>
          </a:bodyPr>
          <a:lstStyle/>
          <a:p>
            <a:pPr algn="just">
              <a:defRPr/>
            </a:pPr>
            <a:r>
              <a:rPr lang="en-IN" sz="2000" dirty="0"/>
              <a:t>It does not have a Hard Disk associated with it for permanent storage pi files, we have to connect one externally or have to use SD card for  the purpose.</a:t>
            </a:r>
          </a:p>
          <a:p>
            <a:pPr algn="just">
              <a:defRPr/>
            </a:pPr>
            <a:endParaRPr lang="en-IN" sz="2000" dirty="0"/>
          </a:p>
          <a:p>
            <a:pPr algn="just">
              <a:defRPr/>
            </a:pPr>
            <a:r>
              <a:rPr lang="en-IN" sz="2000" dirty="0"/>
              <a:t>The RAM is a POP package on top of the SoC, so it’s not removable or swappable.</a:t>
            </a:r>
          </a:p>
          <a:p>
            <a:pPr algn="just">
              <a:defRPr/>
            </a:pPr>
            <a:endParaRPr lang="en-IN" sz="2000" dirty="0"/>
          </a:p>
          <a:p>
            <a:pPr algn="just">
              <a:defRPr/>
            </a:pPr>
            <a:r>
              <a:rPr lang="en-US" sz="2000" dirty="0"/>
              <a:t>There is no Real time clock associated with the board. Adding an RTC is expensive.</a:t>
            </a:r>
            <a:r>
              <a:rPr lang="en-IN" sz="2000" dirty="0"/>
              <a:t> You can add one yourself using the GPIO pins.</a:t>
            </a:r>
            <a:endParaRPr lang="en-US" sz="2000" dirty="0"/>
          </a:p>
          <a:p>
            <a:pPr algn="just">
              <a:defRPr/>
            </a:pPr>
            <a:endParaRPr lang="en-IN"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5" y="0"/>
            <a:ext cx="1237428" cy="124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9542980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fade">
                                      <p:cBhvr>
                                        <p:cTn id="7" dur="500"/>
                                        <p:tgtEl>
                                          <p:spTgt spid="2662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627">
                                            <p:txEl>
                                              <p:pRg st="2" end="2"/>
                                            </p:txEl>
                                          </p:spTgt>
                                        </p:tgtEl>
                                        <p:attrNameLst>
                                          <p:attrName>style.visibility</p:attrName>
                                        </p:attrNameLst>
                                      </p:cBhvr>
                                      <p:to>
                                        <p:strVal val="visible"/>
                                      </p:to>
                                    </p:set>
                                    <p:animEffect transition="in" filter="fade">
                                      <p:cBhvr>
                                        <p:cTn id="10" dur="500"/>
                                        <p:tgtEl>
                                          <p:spTgt spid="2662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6627">
                                            <p:txEl>
                                              <p:pRg st="4" end="4"/>
                                            </p:txEl>
                                          </p:spTgt>
                                        </p:tgtEl>
                                        <p:attrNameLst>
                                          <p:attrName>style.visibility</p:attrName>
                                        </p:attrNameLst>
                                      </p:cBhvr>
                                      <p:to>
                                        <p:strVal val="visible"/>
                                      </p:to>
                                    </p:set>
                                    <p:animEffect transition="in" filter="fade">
                                      <p:cBhvr>
                                        <p:cTn id="13" dur="500"/>
                                        <p:tgtEl>
                                          <p:spTgt spid="266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a:xfrm>
            <a:off x="1553640" y="332509"/>
            <a:ext cx="7358063" cy="980661"/>
          </a:xfrm>
        </p:spPr>
        <p:txBody>
          <a:bodyPr/>
          <a:lstStyle/>
          <a:p>
            <a:pPr eaLnBrk="1" hangingPunct="1"/>
            <a:r>
              <a:rPr lang="en-US" altLang="en-US" sz="4000" dirty="0">
                <a:latin typeface="+mn-lt"/>
                <a:cs typeface="Times New Roman" panose="02020603050405020304" pitchFamily="18" charset="0"/>
              </a:rPr>
              <a:t>Applications</a:t>
            </a:r>
          </a:p>
        </p:txBody>
      </p:sp>
      <p:sp>
        <p:nvSpPr>
          <p:cNvPr id="15363" name="Rectangle 2"/>
          <p:cNvSpPr>
            <a:spLocks noGrp="1" noChangeArrowheads="1"/>
          </p:cNvSpPr>
          <p:nvPr>
            <p:ph type="body" idx="1"/>
          </p:nvPr>
        </p:nvSpPr>
        <p:spPr>
          <a:xfrm>
            <a:off x="731112" y="1368507"/>
            <a:ext cx="8714074" cy="4767250"/>
          </a:xfrm>
        </p:spPr>
        <p:txBody>
          <a:bodyPr>
            <a:normAutofit/>
          </a:bodyPr>
          <a:lstStyle/>
          <a:p>
            <a:pPr marL="625056"/>
            <a:r>
              <a:rPr lang="en-US" altLang="en-US" dirty="0">
                <a:cs typeface="Times New Roman" panose="02020603050405020304" pitchFamily="18" charset="0"/>
              </a:rPr>
              <a:t>Can be used for making super computers</a:t>
            </a:r>
          </a:p>
          <a:p>
            <a:pPr marL="625056"/>
            <a:r>
              <a:rPr lang="en-IN" altLang="en-US" dirty="0">
                <a:cs typeface="Times New Roman" panose="02020603050405020304" pitchFamily="18" charset="0"/>
              </a:rPr>
              <a:t>Voice-Activated Coffee Machine</a:t>
            </a:r>
          </a:p>
          <a:p>
            <a:pPr marL="625056"/>
            <a:r>
              <a:rPr lang="en-IN" altLang="en-US" dirty="0">
                <a:cs typeface="Times New Roman" panose="02020603050405020304" pitchFamily="18" charset="0"/>
              </a:rPr>
              <a:t>Raspberry Pi Dynamic Bike Headlight Prototype</a:t>
            </a:r>
          </a:p>
          <a:p>
            <a:pPr marL="625056"/>
            <a:r>
              <a:rPr lang="en-IN" altLang="en-US" dirty="0">
                <a:cs typeface="Times New Roman" panose="02020603050405020304" pitchFamily="18" charset="0"/>
              </a:rPr>
              <a:t>Solar Raspberry Pi Power Pack</a:t>
            </a:r>
          </a:p>
          <a:p>
            <a:pPr marL="625056"/>
            <a:endParaRPr lang="en-IN" altLang="en-US" dirty="0">
              <a:cs typeface="Times New Roman" panose="02020603050405020304" pitchFamily="18" charset="0"/>
            </a:endParaRPr>
          </a:p>
          <a:p>
            <a:pPr marL="625056"/>
            <a:endParaRPr lang="en-IN" altLang="en-US" dirty="0">
              <a:cs typeface="Times New Roman" panose="02020603050405020304" pitchFamily="18" charset="0"/>
            </a:endParaRPr>
          </a:p>
          <a:p>
            <a:pPr marL="625056"/>
            <a:endParaRPr lang="en-US" altLang="en-US" dirty="0">
              <a:cs typeface="Times New Roman" panose="02020603050405020304" pitchFamily="18" charset="0"/>
            </a:endParaRPr>
          </a:p>
          <a:p>
            <a:pPr marL="625056">
              <a:buNone/>
            </a:pPr>
            <a:endParaRPr lang="en-IN" altLang="en-US" dirty="0"/>
          </a:p>
          <a:p>
            <a:pPr marL="625056"/>
            <a:endParaRPr lang="en-US" altLang="en-US" dirty="0"/>
          </a:p>
        </p:txBody>
      </p:sp>
      <p:pic>
        <p:nvPicPr>
          <p:cNvPr id="15366" name="Picture 5" descr="raspberry pi supercomputer 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9008" y="731521"/>
            <a:ext cx="2878629" cy="258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raspberry pi supercomputer 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09009" y="3635005"/>
            <a:ext cx="2878629" cy="3222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raspberry pi supercomputer 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19895" y="3961636"/>
            <a:ext cx="4622214" cy="249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0" y="0"/>
            <a:ext cx="1237428" cy="124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0845223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fade">
                                      <p:cBhvr>
                                        <p:cTn id="7" dur="500"/>
                                        <p:tgtEl>
                                          <p:spTgt spid="1536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366"/>
                                        </p:tgtEl>
                                        <p:attrNameLst>
                                          <p:attrName>style.visibility</p:attrName>
                                        </p:attrNameLst>
                                      </p:cBhvr>
                                      <p:to>
                                        <p:strVal val="visible"/>
                                      </p:to>
                                    </p:set>
                                    <p:animEffect transition="in" filter="fade">
                                      <p:cBhvr>
                                        <p:cTn id="10" dur="500"/>
                                        <p:tgtEl>
                                          <p:spTgt spid="1536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363">
                                            <p:txEl>
                                              <p:pRg st="1" end="1"/>
                                            </p:txEl>
                                          </p:spTgt>
                                        </p:tgtEl>
                                        <p:attrNameLst>
                                          <p:attrName>style.visibility</p:attrName>
                                        </p:attrNameLst>
                                      </p:cBhvr>
                                      <p:to>
                                        <p:strVal val="visible"/>
                                      </p:to>
                                    </p:set>
                                    <p:animEffect transition="in" filter="fade">
                                      <p:cBhvr>
                                        <p:cTn id="21" dur="500"/>
                                        <p:tgtEl>
                                          <p:spTgt spid="1536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363">
                                            <p:txEl>
                                              <p:pRg st="2" end="2"/>
                                            </p:txEl>
                                          </p:spTgt>
                                        </p:tgtEl>
                                        <p:attrNameLst>
                                          <p:attrName>style.visibility</p:attrName>
                                        </p:attrNameLst>
                                      </p:cBhvr>
                                      <p:to>
                                        <p:strVal val="visible"/>
                                      </p:to>
                                    </p:set>
                                    <p:animEffect transition="in" filter="fade">
                                      <p:cBhvr>
                                        <p:cTn id="26" dur="500"/>
                                        <p:tgtEl>
                                          <p:spTgt spid="1536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363">
                                            <p:txEl>
                                              <p:pRg st="3" end="3"/>
                                            </p:txEl>
                                          </p:spTgt>
                                        </p:tgtEl>
                                        <p:attrNameLst>
                                          <p:attrName>style.visibility</p:attrName>
                                        </p:attrNameLst>
                                      </p:cBhvr>
                                      <p:to>
                                        <p:strVal val="visible"/>
                                      </p:to>
                                    </p:set>
                                    <p:animEffect transition="in" filter="fade">
                                      <p:cBhvr>
                                        <p:cTn id="31" dur="500"/>
                                        <p:tgtEl>
                                          <p:spTgt spid="153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1713998" y="0"/>
            <a:ext cx="7358063" cy="1714500"/>
          </a:xfrm>
        </p:spPr>
        <p:txBody>
          <a:bodyPr>
            <a:normAutofit/>
          </a:bodyPr>
          <a:lstStyle/>
          <a:p>
            <a:pPr eaLnBrk="1" hangingPunct="1"/>
            <a:r>
              <a:rPr lang="en-US" altLang="en-US" sz="4000" dirty="0">
                <a:latin typeface="+mn-lt"/>
                <a:cs typeface="Times New Roman" panose="02020603050405020304" pitchFamily="18" charset="0"/>
              </a:rPr>
              <a:t>Applications</a:t>
            </a:r>
          </a:p>
        </p:txBody>
      </p:sp>
      <p:sp>
        <p:nvSpPr>
          <p:cNvPr id="16387" name="Rectangle 2"/>
          <p:cNvSpPr>
            <a:spLocks noGrp="1" noChangeArrowheads="1"/>
          </p:cNvSpPr>
          <p:nvPr>
            <p:ph type="body" idx="1"/>
          </p:nvPr>
        </p:nvSpPr>
        <p:spPr>
          <a:xfrm>
            <a:off x="598694" y="1461493"/>
            <a:ext cx="9923531" cy="4219277"/>
          </a:xfrm>
        </p:spPr>
        <p:txBody>
          <a:bodyPr>
            <a:normAutofit/>
          </a:bodyPr>
          <a:lstStyle/>
          <a:p>
            <a:pPr algn="just">
              <a:defRPr/>
            </a:pPr>
            <a:r>
              <a:rPr lang="en-IN" sz="2000" dirty="0">
                <a:cs typeface="Times New Roman" pitchFamily="18" charset="0"/>
              </a:rPr>
              <a:t>It can make your Old TV in to a smart TV. (You can play Videos, 3D Games, Music, Browse Internet and much more.</a:t>
            </a:r>
          </a:p>
          <a:p>
            <a:pPr algn="just">
              <a:defRPr/>
            </a:pPr>
            <a:r>
              <a:rPr lang="en-IN" sz="2000" dirty="0">
                <a:cs typeface="Times New Roman" pitchFamily="18" charset="0"/>
              </a:rPr>
              <a:t>Raspberry Pi can Act as Full HD 1080p Media Player.</a:t>
            </a:r>
          </a:p>
          <a:p>
            <a:pPr algn="just">
              <a:defRPr/>
            </a:pPr>
            <a:r>
              <a:rPr lang="en-IN" sz="2000" dirty="0">
                <a:cs typeface="Times New Roman" pitchFamily="18" charset="0"/>
              </a:rPr>
              <a:t>You can connect a Monitor, Keyboard and Mouse and use it as a normal computer.</a:t>
            </a:r>
          </a:p>
          <a:p>
            <a:pPr marL="625056">
              <a:defRPr/>
            </a:pPr>
            <a:endParaRPr lang="en-US" sz="2000" b="1" dirty="0">
              <a:cs typeface="Times New Roman" pitchFamily="18" charset="0"/>
            </a:endParaRP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5" y="0"/>
            <a:ext cx="1237428" cy="124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5126093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fade">
                                      <p:cBhvr>
                                        <p:cTn id="7" dur="500"/>
                                        <p:tgtEl>
                                          <p:spTgt spid="1638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387">
                                            <p:txEl>
                                              <p:pRg st="1" end="1"/>
                                            </p:txEl>
                                          </p:spTgt>
                                        </p:tgtEl>
                                        <p:attrNameLst>
                                          <p:attrName>style.visibility</p:attrName>
                                        </p:attrNameLst>
                                      </p:cBhvr>
                                      <p:to>
                                        <p:strVal val="visible"/>
                                      </p:to>
                                    </p:set>
                                    <p:animEffect transition="in" filter="fade">
                                      <p:cBhvr>
                                        <p:cTn id="10" dur="500"/>
                                        <p:tgtEl>
                                          <p:spTgt spid="1638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6387">
                                            <p:txEl>
                                              <p:pRg st="2" end="2"/>
                                            </p:txEl>
                                          </p:spTgt>
                                        </p:tgtEl>
                                        <p:attrNameLst>
                                          <p:attrName>style.visibility</p:attrName>
                                        </p:attrNameLst>
                                      </p:cBhvr>
                                      <p:to>
                                        <p:strVal val="visible"/>
                                      </p:to>
                                    </p:set>
                                    <p:animEffect transition="in" filter="fade">
                                      <p:cBhvr>
                                        <p:cTn id="13" dur="500"/>
                                        <p:tgtEl>
                                          <p:spTgt spid="163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idx="1"/>
          </p:nvPr>
        </p:nvSpPr>
        <p:spPr>
          <a:xfrm>
            <a:off x="1033670" y="18012"/>
            <a:ext cx="8506423" cy="1212911"/>
          </a:xfrm>
        </p:spPr>
        <p:txBody>
          <a:bodyPr>
            <a:noAutofit/>
          </a:bodyPr>
          <a:lstStyle/>
          <a:p>
            <a:pPr marL="625056">
              <a:buNone/>
            </a:pPr>
            <a:r>
              <a:rPr lang="en-IN" sz="2800" cap="all" dirty="0">
                <a:ln w="3175" cmpd="sng">
                  <a:noFill/>
                </a:ln>
                <a:ea typeface="+mj-ea"/>
                <a:cs typeface="Times New Roman" panose="02020603050405020304" pitchFamily="18" charset="0"/>
              </a:rPr>
              <a:t>             Raspberry Pi Medical Device Input  Shield</a:t>
            </a:r>
          </a:p>
        </p:txBody>
      </p:sp>
      <p:pic>
        <p:nvPicPr>
          <p:cNvPr id="18437" name="Picture 4" descr="raspberry pi supercomputer 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5820" y="1179444"/>
            <a:ext cx="10214553" cy="5533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0" y="0"/>
            <a:ext cx="1237428" cy="124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7072387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1696532" y="244398"/>
            <a:ext cx="8251031" cy="760139"/>
          </a:xfrm>
        </p:spPr>
        <p:txBody>
          <a:bodyPr>
            <a:normAutofit/>
          </a:bodyPr>
          <a:lstStyle/>
          <a:p>
            <a:r>
              <a:rPr lang="en-IN" altLang="en-US" sz="4000" dirty="0">
                <a:latin typeface="+mn-lt"/>
                <a:cs typeface="Times New Roman" panose="02020603050405020304" pitchFamily="18" charset="0"/>
              </a:rPr>
              <a:t>References</a:t>
            </a:r>
          </a:p>
        </p:txBody>
      </p:sp>
      <p:sp>
        <p:nvSpPr>
          <p:cNvPr id="21507" name="Content Placeholder 2"/>
          <p:cNvSpPr>
            <a:spLocks noGrp="1"/>
          </p:cNvSpPr>
          <p:nvPr>
            <p:ph idx="1"/>
          </p:nvPr>
        </p:nvSpPr>
        <p:spPr>
          <a:xfrm>
            <a:off x="1121602" y="1753504"/>
            <a:ext cx="10182502" cy="4620791"/>
          </a:xfrm>
        </p:spPr>
        <p:txBody>
          <a:bodyPr>
            <a:normAutofit lnSpcReduction="10000"/>
          </a:bodyPr>
          <a:lstStyle/>
          <a:p>
            <a:r>
              <a:rPr lang="en-IN" altLang="en-US" sz="2000" dirty="0">
                <a:cs typeface="Times New Roman" panose="02020603050405020304" pitchFamily="18" charset="0"/>
                <a:hlinkClick r:id="rId3"/>
              </a:rPr>
              <a:t>http://en.wikipedia.org/wiki/Raspberry_Pi</a:t>
            </a:r>
            <a:endParaRPr lang="en-IN" altLang="en-US" sz="2000" dirty="0">
              <a:cs typeface="Times New Roman" panose="02020603050405020304" pitchFamily="18" charset="0"/>
            </a:endParaRPr>
          </a:p>
          <a:p>
            <a:r>
              <a:rPr lang="en-IN" altLang="en-US" sz="2000" dirty="0">
                <a:cs typeface="Times New Roman" panose="02020603050405020304" pitchFamily="18" charset="0"/>
                <a:hlinkClick r:id="rId4"/>
              </a:rPr>
              <a:t>http://www.raspberrypi.org</a:t>
            </a:r>
            <a:endParaRPr lang="en-IN" altLang="en-US" sz="2000" dirty="0">
              <a:cs typeface="Times New Roman" panose="02020603050405020304" pitchFamily="18" charset="0"/>
            </a:endParaRPr>
          </a:p>
          <a:p>
            <a:r>
              <a:rPr lang="en-IN" altLang="en-US" sz="2000" dirty="0">
                <a:cs typeface="Times New Roman" panose="02020603050405020304" pitchFamily="18" charset="0"/>
                <a:hlinkClick r:id="rId5"/>
              </a:rPr>
              <a:t>http://www.element14.com/community/groups/raspberry-pi</a:t>
            </a:r>
            <a:endParaRPr lang="en-IN" altLang="en-US" sz="2000" dirty="0">
              <a:cs typeface="Times New Roman" panose="02020603050405020304" pitchFamily="18" charset="0"/>
            </a:endParaRPr>
          </a:p>
          <a:p>
            <a:r>
              <a:rPr lang="en-IN" altLang="en-US" sz="2000" dirty="0">
                <a:cs typeface="Times New Roman" panose="02020603050405020304" pitchFamily="18" charset="0"/>
                <a:hlinkClick r:id="rId6"/>
              </a:rPr>
              <a:t>http://www.dummies.com/how-to/content/top-10-programming-languages-ported-to-the-raspber.html</a:t>
            </a:r>
            <a:r>
              <a:rPr lang="en-IN" altLang="en-US" sz="2000" dirty="0">
                <a:cs typeface="Times New Roman" panose="02020603050405020304" pitchFamily="18" charset="0"/>
              </a:rPr>
              <a:t> </a:t>
            </a:r>
          </a:p>
          <a:p>
            <a:r>
              <a:rPr lang="en-IN" altLang="en-US" sz="2000" dirty="0">
                <a:cs typeface="Times New Roman" panose="02020603050405020304" pitchFamily="18" charset="0"/>
                <a:hlinkClick r:id="rId7"/>
              </a:rPr>
              <a:t>http://raspberrypi.stackexchange.com/questions/23182/how-to-stream-video-from-raspberry-pi-camera-and-watch-it-live</a:t>
            </a:r>
            <a:endParaRPr lang="en-IN" altLang="en-US" sz="2000" dirty="0">
              <a:cs typeface="Times New Roman" panose="02020603050405020304" pitchFamily="18" charset="0"/>
            </a:endParaRPr>
          </a:p>
          <a:p>
            <a:r>
              <a:rPr lang="en-IN" altLang="en-US" sz="2000" dirty="0">
                <a:cs typeface="Times New Roman" panose="02020603050405020304" pitchFamily="18" charset="0"/>
                <a:hlinkClick r:id="rId8"/>
              </a:rPr>
              <a:t>http://www.oracle.com/technetwork/java/javase/downloads/jdk7-arm-downloads-2187468.html</a:t>
            </a:r>
            <a:endParaRPr lang="en-IN" altLang="en-US" sz="2000" dirty="0">
              <a:cs typeface="Times New Roman" panose="02020603050405020304" pitchFamily="18" charset="0"/>
            </a:endParaRPr>
          </a:p>
          <a:p>
            <a:r>
              <a:rPr lang="en-IN" altLang="en-US" sz="2000" dirty="0">
                <a:cs typeface="Times New Roman" panose="02020603050405020304" pitchFamily="18" charset="0"/>
                <a:hlinkClick r:id="rId9"/>
              </a:rPr>
              <a:t>http://blog.miguelgrinberg.com/post/stream-video-from-the-raspberry-pi-camera-to-web-browsers-even-on-ios-and-android</a:t>
            </a:r>
            <a:endParaRPr lang="en-IN" altLang="en-US" sz="2000" dirty="0">
              <a:cs typeface="Times New Roman" panose="02020603050405020304" pitchFamily="18" charset="0"/>
            </a:endParaRPr>
          </a:p>
          <a:p>
            <a:r>
              <a:rPr lang="en-IN" altLang="en-US" sz="2000" dirty="0">
                <a:cs typeface="Times New Roman" panose="02020603050405020304" pitchFamily="18" charset="0"/>
                <a:hlinkClick r:id="rId10"/>
              </a:rPr>
              <a:t>http://webiopi.trouch.com/</a:t>
            </a:r>
            <a:endParaRPr lang="en-IN" altLang="en-US" sz="2000" dirty="0">
              <a:cs typeface="Times New Roman" panose="02020603050405020304" pitchFamily="18" charset="0"/>
            </a:endParaRPr>
          </a:p>
          <a:p>
            <a:endParaRPr lang="en-IN" altLang="en-US" sz="2000" dirty="0">
              <a:cs typeface="Times New Roman" panose="02020603050405020304" pitchFamily="18" charset="0"/>
            </a:endParaRPr>
          </a:p>
          <a:p>
            <a:pPr>
              <a:buFont typeface="Gill Sans" charset="0"/>
              <a:buNone/>
            </a:pPr>
            <a:endParaRPr lang="en-IN" altLang="en-US" sz="2000" dirty="0">
              <a:cs typeface="Times New Roman" panose="02020603050405020304" pitchFamily="18" charset="0"/>
            </a:endParaRPr>
          </a:p>
        </p:txBody>
      </p:sp>
      <p:pic>
        <p:nvPicPr>
          <p:cNvPr id="4"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150" y="0"/>
            <a:ext cx="1237428" cy="124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283377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Callout 3"/>
          <p:cNvSpPr/>
          <p:nvPr/>
        </p:nvSpPr>
        <p:spPr>
          <a:xfrm>
            <a:off x="6389779" y="460790"/>
            <a:ext cx="3600400" cy="1620000"/>
          </a:xfrm>
          <a:prstGeom prst="cloudCallout">
            <a:avLst>
              <a:gd name="adj1" fmla="val -69491"/>
              <a:gd name="adj2" fmla="val 101859"/>
            </a:avLst>
          </a:prstGeom>
          <a:solidFill>
            <a:schemeClr val="tx1">
              <a:lumMod val="50000"/>
              <a:lumOff val="50000"/>
            </a:schemeClr>
          </a:solidFill>
          <a:ln>
            <a:noFill/>
          </a:ln>
          <a:effectLst>
            <a:innerShdw blurRad="63500" dist="50800" dir="13500000">
              <a:schemeClr val="tx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solidFill>
                  <a:srgbClr val="C00000"/>
                </a:solidFill>
              </a:rPr>
              <a:t>But most of them failed to do it….</a:t>
            </a:r>
            <a:r>
              <a:rPr lang="en-US" b="1" dirty="0">
                <a:solidFill>
                  <a:srgbClr val="C00000"/>
                </a:solidFill>
                <a:sym typeface="Wingdings" pitchFamily="2" charset="2"/>
              </a:rPr>
              <a:t></a:t>
            </a:r>
            <a:endParaRPr lang="en-IN" b="1" dirty="0">
              <a:solidFill>
                <a:srgbClr val="C0000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780929"/>
            <a:ext cx="5638800" cy="3854574"/>
          </a:xfrm>
          <a:prstGeom prst="rect">
            <a:avLst/>
          </a:prstGeom>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10" y="0"/>
            <a:ext cx="1237428" cy="124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9514118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32774"/>
            <a:ext cx="12191999" cy="6890773"/>
          </a:xfrm>
          <a:prstGeom prst="rect">
            <a:avLst/>
          </a:prstGeom>
        </p:spPr>
      </p:pic>
    </p:spTree>
    <p:extLst>
      <p:ext uri="{BB962C8B-B14F-4D97-AF65-F5344CB8AC3E}">
        <p14:creationId xmlns:p14="http://schemas.microsoft.com/office/powerpoint/2010/main" val="659483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6" descr="raspberrypi (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Rectangle 1"/>
          <p:cNvSpPr>
            <a:spLocks noGrp="1" noChangeArrowheads="1"/>
          </p:cNvSpPr>
          <p:nvPr>
            <p:ph type="title"/>
          </p:nvPr>
        </p:nvSpPr>
        <p:spPr>
          <a:xfrm>
            <a:off x="4476379" y="4391174"/>
            <a:ext cx="5735092" cy="759023"/>
          </a:xfrm>
        </p:spPr>
        <p:txBody>
          <a:bodyPr>
            <a:normAutofit fontScale="90000"/>
          </a:bodyPr>
          <a:lstStyle/>
          <a:p>
            <a:r>
              <a:rPr lang="en-US" altLang="en-US" sz="6187" b="1">
                <a:solidFill>
                  <a:srgbClr val="FF0066"/>
                </a:solidFill>
                <a:latin typeface="Academy Engraved LET" pitchFamily="2" charset="0"/>
              </a:rPr>
              <a:t>  THANK YOU</a:t>
            </a:r>
            <a:br>
              <a:rPr lang="en-US" altLang="en-US" sz="6187">
                <a:cs typeface="Gill Sans" charset="0"/>
              </a:rPr>
            </a:br>
            <a:endParaRPr lang="en-US" altLang="en-US" sz="6187" b="1">
              <a:solidFill>
                <a:srgbClr val="FF0066"/>
              </a:solidFill>
              <a:latin typeface="Academy Engraved LET" pitchFamily="2" charset="0"/>
            </a:endParaRPr>
          </a:p>
        </p:txBody>
      </p:sp>
      <p:sp>
        <p:nvSpPr>
          <p:cNvPr id="22532" name="Rectangle 5"/>
          <p:cNvSpPr>
            <a:spLocks/>
          </p:cNvSpPr>
          <p:nvPr/>
        </p:nvSpPr>
        <p:spPr bwMode="auto">
          <a:xfrm>
            <a:off x="3309937" y="4896818"/>
            <a:ext cx="7358063" cy="1467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4200">
                <a:solidFill>
                  <a:srgbClr val="FFFFFF"/>
                </a:solidFill>
                <a:latin typeface="Gill Sans" charset="0"/>
                <a:cs typeface="ヒラギノ角ゴ ProN W3" charset="0"/>
                <a:sym typeface="Gill Sans" charset="0"/>
              </a:defRPr>
            </a:lvl1pPr>
            <a:lvl2pPr marL="742950" indent="-285750" eaLnBrk="0" hangingPunct="0">
              <a:defRPr sz="4200">
                <a:solidFill>
                  <a:srgbClr val="FFFFFF"/>
                </a:solidFill>
                <a:latin typeface="Gill Sans" charset="0"/>
                <a:cs typeface="ヒラギノ角ゴ ProN W3" charset="0"/>
                <a:sym typeface="Gill Sans" charset="0"/>
              </a:defRPr>
            </a:lvl2pPr>
            <a:lvl3pPr marL="1143000" indent="-228600" eaLnBrk="0" hangingPunct="0">
              <a:defRPr sz="4200">
                <a:solidFill>
                  <a:srgbClr val="FFFFFF"/>
                </a:solidFill>
                <a:latin typeface="Gill Sans" charset="0"/>
                <a:cs typeface="ヒラギノ角ゴ ProN W3" charset="0"/>
                <a:sym typeface="Gill Sans" charset="0"/>
              </a:defRPr>
            </a:lvl3pPr>
            <a:lvl4pPr marL="1600200" indent="-228600" eaLnBrk="0" hangingPunct="0">
              <a:defRPr sz="4200">
                <a:solidFill>
                  <a:srgbClr val="FFFFFF"/>
                </a:solidFill>
                <a:latin typeface="Gill Sans" charset="0"/>
                <a:cs typeface="ヒラギノ角ゴ ProN W3" charset="0"/>
                <a:sym typeface="Gill Sans" charset="0"/>
              </a:defRPr>
            </a:lvl4pPr>
            <a:lvl5pPr marL="2057400" indent="-228600" eaLnBrk="0" hangingPunct="0">
              <a:defRPr sz="4200">
                <a:solidFill>
                  <a:srgbClr val="FFFFFF"/>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9pPr>
          </a:lstStyle>
          <a:p>
            <a:pPr eaLnBrk="1" hangingPunct="1"/>
            <a:endParaRPr lang="en-US" altLang="en-US" sz="2531">
              <a:solidFill>
                <a:schemeClr val="tx1"/>
              </a:solidFill>
              <a:cs typeface="Gill Sans" charset="0"/>
            </a:endParaRPr>
          </a:p>
        </p:txBody>
      </p:sp>
      <p:sp>
        <p:nvSpPr>
          <p:cNvPr id="22533" name="Rectangle 6"/>
          <p:cNvSpPr>
            <a:spLocks/>
          </p:cNvSpPr>
          <p:nvPr/>
        </p:nvSpPr>
        <p:spPr bwMode="auto">
          <a:xfrm>
            <a:off x="2602260" y="4188023"/>
            <a:ext cx="7358063" cy="1702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4200">
                <a:solidFill>
                  <a:srgbClr val="FFFFFF"/>
                </a:solidFill>
                <a:latin typeface="Gill Sans" charset="0"/>
                <a:cs typeface="ヒラギノ角ゴ ProN W3" charset="0"/>
                <a:sym typeface="Gill Sans" charset="0"/>
              </a:defRPr>
            </a:lvl1pPr>
            <a:lvl2pPr marL="742950" indent="-285750" eaLnBrk="0" hangingPunct="0">
              <a:defRPr sz="4200">
                <a:solidFill>
                  <a:srgbClr val="FFFFFF"/>
                </a:solidFill>
                <a:latin typeface="Gill Sans" charset="0"/>
                <a:cs typeface="ヒラギノ角ゴ ProN W3" charset="0"/>
                <a:sym typeface="Gill Sans" charset="0"/>
              </a:defRPr>
            </a:lvl2pPr>
            <a:lvl3pPr marL="1143000" indent="-228600" eaLnBrk="0" hangingPunct="0">
              <a:defRPr sz="4200">
                <a:solidFill>
                  <a:srgbClr val="FFFFFF"/>
                </a:solidFill>
                <a:latin typeface="Gill Sans" charset="0"/>
                <a:cs typeface="ヒラギノ角ゴ ProN W3" charset="0"/>
                <a:sym typeface="Gill Sans" charset="0"/>
              </a:defRPr>
            </a:lvl3pPr>
            <a:lvl4pPr marL="1600200" indent="-228600" eaLnBrk="0" hangingPunct="0">
              <a:defRPr sz="4200">
                <a:solidFill>
                  <a:srgbClr val="FFFFFF"/>
                </a:solidFill>
                <a:latin typeface="Gill Sans" charset="0"/>
                <a:cs typeface="ヒラギノ角ゴ ProN W3" charset="0"/>
                <a:sym typeface="Gill Sans" charset="0"/>
              </a:defRPr>
            </a:lvl4pPr>
            <a:lvl5pPr marL="2057400" indent="-228600" eaLnBrk="0" hangingPunct="0">
              <a:defRPr sz="4200">
                <a:solidFill>
                  <a:srgbClr val="FFFFFF"/>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9pPr>
          </a:lstStyle>
          <a:p>
            <a:pPr eaLnBrk="1" hangingPunct="1"/>
            <a:r>
              <a:rPr lang="en-US" altLang="en-US" sz="2531">
                <a:solidFill>
                  <a:schemeClr val="tx1"/>
                </a:solidFill>
                <a:cs typeface="Gill Sans" charset="0"/>
              </a:rPr>
              <a:t> </a:t>
            </a:r>
          </a:p>
        </p:txBody>
      </p:sp>
    </p:spTree>
    <p:extLst>
      <p:ext uri="{BB962C8B-B14F-4D97-AF65-F5344CB8AC3E}">
        <p14:creationId xmlns:p14="http://schemas.microsoft.com/office/powerpoint/2010/main" val="302536404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withEffect">
                                  <p:stCondLst>
                                    <p:cond delay="0"/>
                                  </p:stCondLst>
                                  <p:iterate type="lt">
                                    <p:tmPct val="10000"/>
                                  </p:iterate>
                                  <p:childTnLst>
                                    <p:set>
                                      <p:cBhvr>
                                        <p:cTn id="6" dur="1" fill="hold">
                                          <p:stCondLst>
                                            <p:cond delay="0"/>
                                          </p:stCondLst>
                                        </p:cTn>
                                        <p:tgtEl>
                                          <p:spTgt spid="20482"/>
                                        </p:tgtEl>
                                        <p:attrNameLst>
                                          <p:attrName>style.visibility</p:attrName>
                                        </p:attrNameLst>
                                      </p:cBhvr>
                                      <p:to>
                                        <p:strVal val="visible"/>
                                      </p:to>
                                    </p:set>
                                    <p:animEffect transition="in" filter="fade">
                                      <p:cBhvr>
                                        <p:cTn id="7" dur="500"/>
                                        <p:tgtEl>
                                          <p:spTgt spid="20482"/>
                                        </p:tgtEl>
                                      </p:cBhvr>
                                    </p:animEffect>
                                    <p:anim calcmode="lin" valueType="num">
                                      <p:cBhvr>
                                        <p:cTn id="8" dur="500" fill="hold"/>
                                        <p:tgtEl>
                                          <p:spTgt spid="20482"/>
                                        </p:tgtEl>
                                        <p:attrNameLst>
                                          <p:attrName>ppt_w</p:attrName>
                                        </p:attrNameLst>
                                      </p:cBhvr>
                                      <p:tavLst>
                                        <p:tav tm="0" fmla="#ppt_w*sin(2.5*pi*$)">
                                          <p:val>
                                            <p:fltVal val="0"/>
                                          </p:val>
                                        </p:tav>
                                        <p:tav tm="100000">
                                          <p:val>
                                            <p:fltVal val="1"/>
                                          </p:val>
                                        </p:tav>
                                      </p:tavLst>
                                    </p:anim>
                                    <p:anim calcmode="lin" valueType="num">
                                      <p:cBhvr>
                                        <p:cTn id="9" dur="500" fill="hold"/>
                                        <p:tgtEl>
                                          <p:spTgt spid="2048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06960" y="281931"/>
            <a:ext cx="3312368" cy="707886"/>
          </a:xfrm>
          <a:prstGeom prst="rect">
            <a:avLst/>
          </a:prstGeom>
          <a:noFill/>
        </p:spPr>
        <p:txBody>
          <a:bodyPr wrap="square" lIns="91435" tIns="45718" rIns="91435" bIns="45718" rtlCol="0">
            <a:spAutoFit/>
          </a:bodyPr>
          <a:lstStyle/>
          <a:p>
            <a:r>
              <a:rPr lang="en-US" sz="4000" dirty="0"/>
              <a:t>PROBLEMS :-</a:t>
            </a:r>
            <a:endParaRPr lang="en-IN" sz="4000" dirty="0"/>
          </a:p>
        </p:txBody>
      </p:sp>
      <p:sp>
        <p:nvSpPr>
          <p:cNvPr id="5" name="TextBox 4"/>
          <p:cNvSpPr txBox="1"/>
          <p:nvPr/>
        </p:nvSpPr>
        <p:spPr>
          <a:xfrm>
            <a:off x="1506960" y="1176947"/>
            <a:ext cx="7056784" cy="400110"/>
          </a:xfrm>
          <a:prstGeom prst="rect">
            <a:avLst/>
          </a:prstGeom>
          <a:noFill/>
        </p:spPr>
        <p:txBody>
          <a:bodyPr wrap="square" lIns="91435" tIns="45718" rIns="91435" bIns="45718" rtlCol="0">
            <a:spAutoFit/>
          </a:bodyPr>
          <a:lstStyle/>
          <a:p>
            <a:r>
              <a:rPr lang="en-US" sz="2000" dirty="0"/>
              <a:t>1.Not much idea on what is inside the CPU</a:t>
            </a:r>
            <a:endParaRPr lang="en-IN" sz="2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6161" y="1671524"/>
            <a:ext cx="1728191" cy="194421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834" y="1652578"/>
            <a:ext cx="2159000" cy="2159000"/>
          </a:xfrm>
          <a:prstGeom prst="rect">
            <a:avLst/>
          </a:prstGeom>
        </p:spPr>
      </p:pic>
      <p:sp>
        <p:nvSpPr>
          <p:cNvPr id="8" name="TextBox 7"/>
          <p:cNvSpPr txBox="1"/>
          <p:nvPr/>
        </p:nvSpPr>
        <p:spPr>
          <a:xfrm>
            <a:off x="1506960" y="4110317"/>
            <a:ext cx="5910410" cy="400110"/>
          </a:xfrm>
          <a:prstGeom prst="rect">
            <a:avLst/>
          </a:prstGeom>
          <a:noFill/>
        </p:spPr>
        <p:txBody>
          <a:bodyPr wrap="square" lIns="91435" tIns="45718" rIns="91435" bIns="45718" rtlCol="0">
            <a:spAutoFit/>
          </a:bodyPr>
          <a:lstStyle/>
          <a:p>
            <a:r>
              <a:rPr lang="en-US" sz="2000" dirty="0"/>
              <a:t>2.Not much knowledge in practical programming</a:t>
            </a:r>
            <a:endParaRPr lang="en-IN" sz="2000"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422" y="4510427"/>
            <a:ext cx="4104456" cy="2179577"/>
          </a:xfrm>
          <a:prstGeom prst="rect">
            <a:avLst/>
          </a:prstGeom>
        </p:spPr>
      </p:pic>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5" y="0"/>
            <a:ext cx="1237428" cy="124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321459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6"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80">
                                          <p:stCondLst>
                                            <p:cond delay="0"/>
                                          </p:stCondLst>
                                        </p:cTn>
                                        <p:tgtEl>
                                          <p:spTgt spid="6"/>
                                        </p:tgtEl>
                                      </p:cBhvr>
                                    </p:animEffect>
                                    <p:anim calcmode="lin" valueType="num">
                                      <p:cBhvr>
                                        <p:cTn id="1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8" dur="26">
                                          <p:stCondLst>
                                            <p:cond delay="650"/>
                                          </p:stCondLst>
                                        </p:cTn>
                                        <p:tgtEl>
                                          <p:spTgt spid="6"/>
                                        </p:tgtEl>
                                      </p:cBhvr>
                                      <p:to x="100000" y="60000"/>
                                    </p:animScale>
                                    <p:animScale>
                                      <p:cBhvr>
                                        <p:cTn id="19" dur="166" decel="50000">
                                          <p:stCondLst>
                                            <p:cond delay="676"/>
                                          </p:stCondLst>
                                        </p:cTn>
                                        <p:tgtEl>
                                          <p:spTgt spid="6"/>
                                        </p:tgtEl>
                                      </p:cBhvr>
                                      <p:to x="100000" y="100000"/>
                                    </p:animScale>
                                    <p:animScale>
                                      <p:cBhvr>
                                        <p:cTn id="20" dur="26">
                                          <p:stCondLst>
                                            <p:cond delay="1312"/>
                                          </p:stCondLst>
                                        </p:cTn>
                                        <p:tgtEl>
                                          <p:spTgt spid="6"/>
                                        </p:tgtEl>
                                      </p:cBhvr>
                                      <p:to x="100000" y="80000"/>
                                    </p:animScale>
                                    <p:animScale>
                                      <p:cBhvr>
                                        <p:cTn id="21" dur="166" decel="50000">
                                          <p:stCondLst>
                                            <p:cond delay="1338"/>
                                          </p:stCondLst>
                                        </p:cTn>
                                        <p:tgtEl>
                                          <p:spTgt spid="6"/>
                                        </p:tgtEl>
                                      </p:cBhvr>
                                      <p:to x="100000" y="100000"/>
                                    </p:animScale>
                                    <p:animScale>
                                      <p:cBhvr>
                                        <p:cTn id="22" dur="26">
                                          <p:stCondLst>
                                            <p:cond delay="1642"/>
                                          </p:stCondLst>
                                        </p:cTn>
                                        <p:tgtEl>
                                          <p:spTgt spid="6"/>
                                        </p:tgtEl>
                                      </p:cBhvr>
                                      <p:to x="100000" y="90000"/>
                                    </p:animScale>
                                    <p:animScale>
                                      <p:cBhvr>
                                        <p:cTn id="23" dur="166" decel="50000">
                                          <p:stCondLst>
                                            <p:cond delay="1668"/>
                                          </p:stCondLst>
                                        </p:cTn>
                                        <p:tgtEl>
                                          <p:spTgt spid="6"/>
                                        </p:tgtEl>
                                      </p:cBhvr>
                                      <p:to x="100000" y="100000"/>
                                    </p:animScale>
                                    <p:animScale>
                                      <p:cBhvr>
                                        <p:cTn id="24" dur="26">
                                          <p:stCondLst>
                                            <p:cond delay="1808"/>
                                          </p:stCondLst>
                                        </p:cTn>
                                        <p:tgtEl>
                                          <p:spTgt spid="6"/>
                                        </p:tgtEl>
                                      </p:cBhvr>
                                      <p:to x="100000" y="95000"/>
                                    </p:animScale>
                                    <p:animScale>
                                      <p:cBhvr>
                                        <p:cTn id="25" dur="166" decel="50000">
                                          <p:stCondLst>
                                            <p:cond delay="1834"/>
                                          </p:stCondLst>
                                        </p:cTn>
                                        <p:tgtEl>
                                          <p:spTgt spid="6"/>
                                        </p:tgtEl>
                                      </p:cBhvr>
                                      <p:to x="100000" y="100000"/>
                                    </p:animScale>
                                  </p:childTnLst>
                                </p:cTn>
                              </p:par>
                            </p:childTnLst>
                          </p:cTn>
                        </p:par>
                        <p:par>
                          <p:cTn id="26" fill="hold">
                            <p:stCondLst>
                              <p:cond delay="2500"/>
                            </p:stCondLst>
                            <p:childTnLst>
                              <p:par>
                                <p:cTn id="27" presetID="26"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290">
                                          <p:stCondLst>
                                            <p:cond delay="0"/>
                                          </p:stCondLst>
                                        </p:cTn>
                                        <p:tgtEl>
                                          <p:spTgt spid="7"/>
                                        </p:tgtEl>
                                      </p:cBhvr>
                                    </p:animEffect>
                                    <p:anim calcmode="lin" valueType="num">
                                      <p:cBhvr>
                                        <p:cTn id="30"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1"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2"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33"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34"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35" dur="13">
                                          <p:stCondLst>
                                            <p:cond delay="325"/>
                                          </p:stCondLst>
                                        </p:cTn>
                                        <p:tgtEl>
                                          <p:spTgt spid="7"/>
                                        </p:tgtEl>
                                      </p:cBhvr>
                                      <p:to x="100000" y="60000"/>
                                    </p:animScale>
                                    <p:animScale>
                                      <p:cBhvr>
                                        <p:cTn id="36" dur="83" decel="50000">
                                          <p:stCondLst>
                                            <p:cond delay="338"/>
                                          </p:stCondLst>
                                        </p:cTn>
                                        <p:tgtEl>
                                          <p:spTgt spid="7"/>
                                        </p:tgtEl>
                                      </p:cBhvr>
                                      <p:to x="100000" y="100000"/>
                                    </p:animScale>
                                    <p:animScale>
                                      <p:cBhvr>
                                        <p:cTn id="37" dur="13">
                                          <p:stCondLst>
                                            <p:cond delay="656"/>
                                          </p:stCondLst>
                                        </p:cTn>
                                        <p:tgtEl>
                                          <p:spTgt spid="7"/>
                                        </p:tgtEl>
                                      </p:cBhvr>
                                      <p:to x="100000" y="80000"/>
                                    </p:animScale>
                                    <p:animScale>
                                      <p:cBhvr>
                                        <p:cTn id="38" dur="83" decel="50000">
                                          <p:stCondLst>
                                            <p:cond delay="669"/>
                                          </p:stCondLst>
                                        </p:cTn>
                                        <p:tgtEl>
                                          <p:spTgt spid="7"/>
                                        </p:tgtEl>
                                      </p:cBhvr>
                                      <p:to x="100000" y="100000"/>
                                    </p:animScale>
                                    <p:animScale>
                                      <p:cBhvr>
                                        <p:cTn id="39" dur="13">
                                          <p:stCondLst>
                                            <p:cond delay="821"/>
                                          </p:stCondLst>
                                        </p:cTn>
                                        <p:tgtEl>
                                          <p:spTgt spid="7"/>
                                        </p:tgtEl>
                                      </p:cBhvr>
                                      <p:to x="100000" y="90000"/>
                                    </p:animScale>
                                    <p:animScale>
                                      <p:cBhvr>
                                        <p:cTn id="40" dur="83" decel="50000">
                                          <p:stCondLst>
                                            <p:cond delay="834"/>
                                          </p:stCondLst>
                                        </p:cTn>
                                        <p:tgtEl>
                                          <p:spTgt spid="7"/>
                                        </p:tgtEl>
                                      </p:cBhvr>
                                      <p:to x="100000" y="100000"/>
                                    </p:animScale>
                                    <p:animScale>
                                      <p:cBhvr>
                                        <p:cTn id="41" dur="13">
                                          <p:stCondLst>
                                            <p:cond delay="904"/>
                                          </p:stCondLst>
                                        </p:cTn>
                                        <p:tgtEl>
                                          <p:spTgt spid="7"/>
                                        </p:tgtEl>
                                      </p:cBhvr>
                                      <p:to x="100000" y="95000"/>
                                    </p:animScale>
                                    <p:animScale>
                                      <p:cBhvr>
                                        <p:cTn id="42" dur="83" decel="50000">
                                          <p:stCondLst>
                                            <p:cond delay="917"/>
                                          </p:stCondLst>
                                        </p:cTn>
                                        <p:tgtEl>
                                          <p:spTgt spid="7"/>
                                        </p:tgtEl>
                                      </p:cBhvr>
                                      <p:to x="100000" y="100000"/>
                                    </p:animScale>
                                  </p:childTnLst>
                                </p:cTn>
                              </p:par>
                            </p:childTnLst>
                          </p:cTn>
                        </p:par>
                        <p:par>
                          <p:cTn id="43" fill="hold">
                            <p:stCondLst>
                              <p:cond delay="3500"/>
                            </p:stCondLst>
                            <p:childTnLst>
                              <p:par>
                                <p:cTn id="44" presetID="1" presetClass="entr" presetSubtype="0"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par>
                          <p:cTn id="46" fill="hold">
                            <p:stCondLst>
                              <p:cond delay="3500"/>
                            </p:stCondLst>
                            <p:childTnLst>
                              <p:par>
                                <p:cTn id="47" presetID="45" presetClass="entr" presetSubtype="0"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2000"/>
                                        <p:tgtEl>
                                          <p:spTgt spid="9"/>
                                        </p:tgtEl>
                                      </p:cBhvr>
                                    </p:animEffect>
                                    <p:anim calcmode="lin" valueType="num">
                                      <p:cBhvr>
                                        <p:cTn id="50" dur="2000" fill="hold"/>
                                        <p:tgtEl>
                                          <p:spTgt spid="9"/>
                                        </p:tgtEl>
                                        <p:attrNameLst>
                                          <p:attrName>ppt_w</p:attrName>
                                        </p:attrNameLst>
                                      </p:cBhvr>
                                      <p:tavLst>
                                        <p:tav tm="0" fmla="#ppt_w*sin(2.5*pi*$)">
                                          <p:val>
                                            <p:fltVal val="0"/>
                                          </p:val>
                                        </p:tav>
                                        <p:tav tm="100000">
                                          <p:val>
                                            <p:fltVal val="1"/>
                                          </p:val>
                                        </p:tav>
                                      </p:tavLst>
                                    </p:anim>
                                    <p:anim calcmode="lin" valueType="num">
                                      <p:cBhvr>
                                        <p:cTn id="51"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06959" y="1293981"/>
            <a:ext cx="9028519" cy="369328"/>
          </a:xfrm>
          <a:prstGeom prst="rect">
            <a:avLst/>
          </a:prstGeom>
          <a:noFill/>
        </p:spPr>
        <p:txBody>
          <a:bodyPr wrap="square" lIns="91435" tIns="45718" rIns="91435" bIns="45718" rtlCol="0">
            <a:spAutoFit/>
          </a:bodyPr>
          <a:lstStyle/>
          <a:p>
            <a:pPr algn="just"/>
            <a:r>
              <a:rPr lang="en-US" dirty="0"/>
              <a:t>3.Scared to play with the H/W because of the expensive  components inside the CPU</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1218" y="2722191"/>
            <a:ext cx="3384376" cy="2666037"/>
          </a:xfrm>
          <a:prstGeom prst="rect">
            <a:avLst/>
          </a:prstGeom>
        </p:spPr>
      </p:pic>
      <p:sp>
        <p:nvSpPr>
          <p:cNvPr id="6" name="TextBox 5"/>
          <p:cNvSpPr txBox="1"/>
          <p:nvPr/>
        </p:nvSpPr>
        <p:spPr>
          <a:xfrm>
            <a:off x="1506960" y="281931"/>
            <a:ext cx="3312368" cy="707886"/>
          </a:xfrm>
          <a:prstGeom prst="rect">
            <a:avLst/>
          </a:prstGeom>
          <a:noFill/>
        </p:spPr>
        <p:txBody>
          <a:bodyPr wrap="square" lIns="91435" tIns="45718" rIns="91435" bIns="45718" rtlCol="0">
            <a:spAutoFit/>
          </a:bodyPr>
          <a:lstStyle/>
          <a:p>
            <a:r>
              <a:rPr lang="en-US" sz="4000" dirty="0"/>
              <a:t>PROBLEMS :-</a:t>
            </a:r>
            <a:endParaRPr lang="en-IN" sz="4000" dirty="0"/>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5" y="0"/>
            <a:ext cx="1237428" cy="124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0976" y="2722191"/>
            <a:ext cx="3168352" cy="2666037"/>
          </a:xfrm>
          <a:prstGeom prst="rect">
            <a:avLst/>
          </a:prstGeom>
        </p:spPr>
      </p:pic>
    </p:spTree>
    <p:extLst>
      <p:ext uri="{BB962C8B-B14F-4D97-AF65-F5344CB8AC3E}">
        <p14:creationId xmlns:p14="http://schemas.microsoft.com/office/powerpoint/2010/main" val="1466568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6"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80">
                                          <p:stCondLst>
                                            <p:cond delay="0"/>
                                          </p:stCondLst>
                                        </p:cTn>
                                        <p:tgtEl>
                                          <p:spTgt spid="8"/>
                                        </p:tgtEl>
                                      </p:cBhvr>
                                    </p:animEffect>
                                    <p:anim calcmode="lin" valueType="num">
                                      <p:cBhvr>
                                        <p:cTn id="17"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2" dur="26">
                                          <p:stCondLst>
                                            <p:cond delay="650"/>
                                          </p:stCondLst>
                                        </p:cTn>
                                        <p:tgtEl>
                                          <p:spTgt spid="8"/>
                                        </p:tgtEl>
                                      </p:cBhvr>
                                      <p:to x="100000" y="60000"/>
                                    </p:animScale>
                                    <p:animScale>
                                      <p:cBhvr>
                                        <p:cTn id="23" dur="166" decel="50000">
                                          <p:stCondLst>
                                            <p:cond delay="676"/>
                                          </p:stCondLst>
                                        </p:cTn>
                                        <p:tgtEl>
                                          <p:spTgt spid="8"/>
                                        </p:tgtEl>
                                      </p:cBhvr>
                                      <p:to x="100000" y="100000"/>
                                    </p:animScale>
                                    <p:animScale>
                                      <p:cBhvr>
                                        <p:cTn id="24" dur="26">
                                          <p:stCondLst>
                                            <p:cond delay="1312"/>
                                          </p:stCondLst>
                                        </p:cTn>
                                        <p:tgtEl>
                                          <p:spTgt spid="8"/>
                                        </p:tgtEl>
                                      </p:cBhvr>
                                      <p:to x="100000" y="80000"/>
                                    </p:animScale>
                                    <p:animScale>
                                      <p:cBhvr>
                                        <p:cTn id="25" dur="166" decel="50000">
                                          <p:stCondLst>
                                            <p:cond delay="1338"/>
                                          </p:stCondLst>
                                        </p:cTn>
                                        <p:tgtEl>
                                          <p:spTgt spid="8"/>
                                        </p:tgtEl>
                                      </p:cBhvr>
                                      <p:to x="100000" y="100000"/>
                                    </p:animScale>
                                    <p:animScale>
                                      <p:cBhvr>
                                        <p:cTn id="26" dur="26">
                                          <p:stCondLst>
                                            <p:cond delay="1642"/>
                                          </p:stCondLst>
                                        </p:cTn>
                                        <p:tgtEl>
                                          <p:spTgt spid="8"/>
                                        </p:tgtEl>
                                      </p:cBhvr>
                                      <p:to x="100000" y="90000"/>
                                    </p:animScale>
                                    <p:animScale>
                                      <p:cBhvr>
                                        <p:cTn id="27" dur="166" decel="50000">
                                          <p:stCondLst>
                                            <p:cond delay="1668"/>
                                          </p:stCondLst>
                                        </p:cTn>
                                        <p:tgtEl>
                                          <p:spTgt spid="8"/>
                                        </p:tgtEl>
                                      </p:cBhvr>
                                      <p:to x="100000" y="100000"/>
                                    </p:animScale>
                                    <p:animScale>
                                      <p:cBhvr>
                                        <p:cTn id="28" dur="26">
                                          <p:stCondLst>
                                            <p:cond delay="1808"/>
                                          </p:stCondLst>
                                        </p:cTn>
                                        <p:tgtEl>
                                          <p:spTgt spid="8"/>
                                        </p:tgtEl>
                                      </p:cBhvr>
                                      <p:to x="100000" y="95000"/>
                                    </p:animScale>
                                    <p:animScale>
                                      <p:cBhvr>
                                        <p:cTn id="29"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75521" y="1124744"/>
            <a:ext cx="7602905" cy="1384990"/>
          </a:xfrm>
          <a:prstGeom prst="rect">
            <a:avLst/>
          </a:prstGeom>
          <a:noFill/>
        </p:spPr>
        <p:txBody>
          <a:bodyPr wrap="none" lIns="91435" tIns="45718" rIns="91435" bIns="45718" rtlCol="0">
            <a:spAutoFit/>
          </a:bodyPr>
          <a:lstStyle/>
          <a:p>
            <a:r>
              <a:rPr lang="en-US" sz="4400" dirty="0"/>
              <a:t>   </a:t>
            </a:r>
            <a:r>
              <a:rPr lang="en-US" sz="4000" dirty="0"/>
              <a:t>But still they have a chance to</a:t>
            </a:r>
          </a:p>
          <a:p>
            <a:r>
              <a:rPr lang="en-US" sz="4000" dirty="0"/>
              <a:t>    get their dream come into action </a:t>
            </a:r>
            <a:endParaRPr lang="en-IN"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704" y="3076577"/>
            <a:ext cx="5616624" cy="3665023"/>
          </a:xfrm>
          <a:prstGeom prst="rect">
            <a:avLst/>
          </a:prstGeom>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0" y="0"/>
            <a:ext cx="1237428" cy="124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059915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59900" y="295075"/>
            <a:ext cx="6065883" cy="646327"/>
          </a:xfrm>
          <a:prstGeom prst="rect">
            <a:avLst/>
          </a:prstGeom>
          <a:noFill/>
        </p:spPr>
        <p:txBody>
          <a:bodyPr wrap="square" lIns="91435" tIns="45718" rIns="91435" bIns="45718" rtlCol="0">
            <a:spAutoFit/>
          </a:bodyPr>
          <a:lstStyle/>
          <a:p>
            <a:r>
              <a:rPr lang="en-US" sz="3600" dirty="0">
                <a:latin typeface="Book Antiqua" pitchFamily="18" charset="0"/>
              </a:rPr>
              <a:t>HERE WE GO HOW IT IS ! !</a:t>
            </a:r>
            <a:endParaRPr lang="en-IN" sz="3200" dirty="0">
              <a:latin typeface="Book Antiqua"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3592" y="1267020"/>
            <a:ext cx="6912768" cy="5114309"/>
          </a:xfrm>
          <a:prstGeom prst="rect">
            <a:avLst/>
          </a:prstGeom>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616" y="4581130"/>
            <a:ext cx="2125817" cy="2125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0" y="0"/>
            <a:ext cx="1237428" cy="124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804353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6969" y="17720"/>
            <a:ext cx="7358063" cy="1138274"/>
          </a:xfrm>
          <a:noFill/>
        </p:spPr>
        <p:txBody>
          <a:bodyPr/>
          <a:lstStyle/>
          <a:p>
            <a:r>
              <a:rPr lang="en-US" sz="4640" dirty="0"/>
              <a:t>Reality</a:t>
            </a:r>
            <a:r>
              <a:rPr lang="en-US" dirty="0"/>
              <a:t>…!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150" r="2382"/>
          <a:stretch/>
        </p:blipFill>
        <p:spPr>
          <a:xfrm>
            <a:off x="181441" y="922957"/>
            <a:ext cx="11829118" cy="5802522"/>
          </a:xfrm>
          <a:prstGeom prst="rect">
            <a:avLst/>
          </a:prstGeom>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5" y="0"/>
            <a:ext cx="1237428" cy="124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5455011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7568" y="404665"/>
            <a:ext cx="3164639" cy="707882"/>
          </a:xfrm>
          <a:prstGeom prst="rect">
            <a:avLst/>
          </a:prstGeom>
          <a:noFill/>
        </p:spPr>
        <p:txBody>
          <a:bodyPr wrap="none" lIns="91435" tIns="45718" rIns="91435" bIns="45718" rtlCol="0">
            <a:spAutoFit/>
          </a:bodyPr>
          <a:lstStyle/>
          <a:p>
            <a:r>
              <a:rPr lang="en-US" sz="4000" dirty="0"/>
              <a:t>WHAT IS IT….?</a:t>
            </a:r>
            <a:endParaRPr lang="en-IN" sz="4000" dirty="0"/>
          </a:p>
        </p:txBody>
      </p:sp>
      <p:sp>
        <p:nvSpPr>
          <p:cNvPr id="5" name="TextBox 4"/>
          <p:cNvSpPr txBox="1"/>
          <p:nvPr/>
        </p:nvSpPr>
        <p:spPr>
          <a:xfrm>
            <a:off x="588123" y="1330199"/>
            <a:ext cx="10172642" cy="3093150"/>
          </a:xfrm>
          <a:prstGeom prst="rect">
            <a:avLst/>
          </a:prstGeom>
          <a:noFill/>
        </p:spPr>
        <p:txBody>
          <a:bodyPr wrap="square" lIns="91435" tIns="45718" rIns="91435" bIns="45718" rtlCol="0">
            <a:spAutoFit/>
          </a:bodyPr>
          <a:lstStyle/>
          <a:p>
            <a:pPr marL="342882" indent="-342882" algn="just">
              <a:buFont typeface="+mj-lt"/>
              <a:buAutoNum type="arabicPeriod"/>
            </a:pPr>
            <a:r>
              <a:rPr lang="en-IN" sz="1900" dirty="0"/>
              <a:t>  Well this is </a:t>
            </a:r>
            <a:r>
              <a:rPr lang="en-IN" sz="1900" b="1" dirty="0"/>
              <a:t>Raspberry Pi</a:t>
            </a:r>
            <a:r>
              <a:rPr lang="en-IN" sz="1900" dirty="0"/>
              <a:t>, a credit-card-sized single-board computer developed in the UK by the 	Raspberry Pi Foundation with the intention of promoting the teaching of basic computer science 	in schools</a:t>
            </a:r>
          </a:p>
          <a:p>
            <a:pPr algn="just"/>
            <a:endParaRPr lang="en-IN" sz="1900" dirty="0"/>
          </a:p>
          <a:p>
            <a:pPr algn="just"/>
            <a:r>
              <a:rPr lang="en-IN" sz="2000" dirty="0"/>
              <a:t>2.   Despite its diminutive device, Raspberry Pi is powerful enough to process many  of the same 	programs as PCs, from word processors to games. Its small size also  makes Raspberry Pi 	ideal for programming connected home devices.</a:t>
            </a:r>
          </a:p>
          <a:p>
            <a:pPr algn="just"/>
            <a:r>
              <a:rPr lang="en-IN" sz="2000" dirty="0"/>
              <a:t>        </a:t>
            </a:r>
          </a:p>
          <a:p>
            <a:pPr algn="just"/>
            <a:endParaRPr lang="en-IN" sz="2000" dirty="0"/>
          </a:p>
          <a:p>
            <a:pPr algn="just"/>
            <a:endParaRPr lang="en-US" sz="1900" dirty="0"/>
          </a:p>
        </p:txBody>
      </p:sp>
      <p:sp>
        <p:nvSpPr>
          <p:cNvPr id="7" name="object 9"/>
          <p:cNvSpPr>
            <a:spLocks noChangeArrowheads="1"/>
          </p:cNvSpPr>
          <p:nvPr/>
        </p:nvSpPr>
        <p:spPr bwMode="auto">
          <a:xfrm>
            <a:off x="4906410" y="4302084"/>
            <a:ext cx="2654300" cy="2106613"/>
          </a:xfrm>
          <a:prstGeom prst="rect">
            <a:avLst/>
          </a:prstGeom>
          <a:blipFill dpi="0" rotWithShape="1">
            <a:blip r:embed="rId2"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4200">
                <a:solidFill>
                  <a:srgbClr val="FFFFFF"/>
                </a:solidFill>
                <a:latin typeface="Gill Sans" charset="0"/>
                <a:cs typeface="ヒラギノ角ゴ ProN W3" charset="0"/>
                <a:sym typeface="Gill Sans" charset="0"/>
              </a:defRPr>
            </a:lvl1pPr>
            <a:lvl2pPr marL="742950" indent="-285750" eaLnBrk="0" hangingPunct="0">
              <a:defRPr sz="4200">
                <a:solidFill>
                  <a:srgbClr val="FFFFFF"/>
                </a:solidFill>
                <a:latin typeface="Gill Sans" charset="0"/>
                <a:cs typeface="ヒラギノ角ゴ ProN W3" charset="0"/>
                <a:sym typeface="Gill Sans" charset="0"/>
              </a:defRPr>
            </a:lvl2pPr>
            <a:lvl3pPr marL="1143000" indent="-228600" eaLnBrk="0" hangingPunct="0">
              <a:defRPr sz="4200">
                <a:solidFill>
                  <a:srgbClr val="FFFFFF"/>
                </a:solidFill>
                <a:latin typeface="Gill Sans" charset="0"/>
                <a:cs typeface="ヒラギノ角ゴ ProN W3" charset="0"/>
                <a:sym typeface="Gill Sans" charset="0"/>
              </a:defRPr>
            </a:lvl3pPr>
            <a:lvl4pPr marL="1600200" indent="-228600" eaLnBrk="0" hangingPunct="0">
              <a:defRPr sz="4200">
                <a:solidFill>
                  <a:srgbClr val="FFFFFF"/>
                </a:solidFill>
                <a:latin typeface="Gill Sans" charset="0"/>
                <a:cs typeface="ヒラギノ角ゴ ProN W3" charset="0"/>
                <a:sym typeface="Gill Sans" charset="0"/>
              </a:defRPr>
            </a:lvl4pPr>
            <a:lvl5pPr marL="2057400" indent="-228600" eaLnBrk="0" hangingPunct="0">
              <a:defRPr sz="4200">
                <a:solidFill>
                  <a:srgbClr val="FFFFFF"/>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9pPr>
          </a:lstStyle>
          <a:p>
            <a:pPr eaLnBrk="1" hangingPunct="1"/>
            <a:endParaRPr lang="en-US" altLang="en-US" dirty="0"/>
          </a:p>
        </p:txBody>
      </p:sp>
      <p:sp>
        <p:nvSpPr>
          <p:cNvPr id="9" name="object 6"/>
          <p:cNvSpPr>
            <a:spLocks noChangeArrowheads="1"/>
          </p:cNvSpPr>
          <p:nvPr/>
        </p:nvSpPr>
        <p:spPr bwMode="auto">
          <a:xfrm>
            <a:off x="8174727" y="4641015"/>
            <a:ext cx="914400" cy="14287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4200">
                <a:solidFill>
                  <a:srgbClr val="FFFFFF"/>
                </a:solidFill>
                <a:latin typeface="Gill Sans" charset="0"/>
                <a:cs typeface="ヒラギノ角ゴ ProN W3" charset="0"/>
                <a:sym typeface="Gill Sans" charset="0"/>
              </a:defRPr>
            </a:lvl1pPr>
            <a:lvl2pPr marL="742950" indent="-285750" eaLnBrk="0" hangingPunct="0">
              <a:defRPr sz="4200">
                <a:solidFill>
                  <a:srgbClr val="FFFFFF"/>
                </a:solidFill>
                <a:latin typeface="Gill Sans" charset="0"/>
                <a:cs typeface="ヒラギノ角ゴ ProN W3" charset="0"/>
                <a:sym typeface="Gill Sans" charset="0"/>
              </a:defRPr>
            </a:lvl2pPr>
            <a:lvl3pPr marL="1143000" indent="-228600" eaLnBrk="0" hangingPunct="0">
              <a:defRPr sz="4200">
                <a:solidFill>
                  <a:srgbClr val="FFFFFF"/>
                </a:solidFill>
                <a:latin typeface="Gill Sans" charset="0"/>
                <a:cs typeface="ヒラギノ角ゴ ProN W3" charset="0"/>
                <a:sym typeface="Gill Sans" charset="0"/>
              </a:defRPr>
            </a:lvl3pPr>
            <a:lvl4pPr marL="1600200" indent="-228600" eaLnBrk="0" hangingPunct="0">
              <a:defRPr sz="4200">
                <a:solidFill>
                  <a:srgbClr val="FFFFFF"/>
                </a:solidFill>
                <a:latin typeface="Gill Sans" charset="0"/>
                <a:cs typeface="ヒラギノ角ゴ ProN W3" charset="0"/>
                <a:sym typeface="Gill Sans" charset="0"/>
              </a:defRPr>
            </a:lvl4pPr>
            <a:lvl5pPr marL="2057400" indent="-228600" eaLnBrk="0" hangingPunct="0">
              <a:defRPr sz="4200">
                <a:solidFill>
                  <a:srgbClr val="FFFFFF"/>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9pPr>
          </a:lstStyle>
          <a:p>
            <a:pPr eaLnBrk="1" hangingPunct="1"/>
            <a:endParaRPr lang="en-US" altLang="en-US"/>
          </a:p>
        </p:txBody>
      </p:sp>
      <p:sp>
        <p:nvSpPr>
          <p:cNvPr id="10" name="object 5"/>
          <p:cNvSpPr>
            <a:spLocks noChangeArrowheads="1"/>
          </p:cNvSpPr>
          <p:nvPr/>
        </p:nvSpPr>
        <p:spPr bwMode="auto">
          <a:xfrm>
            <a:off x="9696346" y="3931023"/>
            <a:ext cx="2128838" cy="264318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4200">
                <a:solidFill>
                  <a:srgbClr val="FFFFFF"/>
                </a:solidFill>
                <a:latin typeface="Gill Sans" charset="0"/>
                <a:cs typeface="ヒラギノ角ゴ ProN W3" charset="0"/>
                <a:sym typeface="Gill Sans" charset="0"/>
              </a:defRPr>
            </a:lvl1pPr>
            <a:lvl2pPr marL="742950" indent="-285750" eaLnBrk="0" hangingPunct="0">
              <a:defRPr sz="4200">
                <a:solidFill>
                  <a:srgbClr val="FFFFFF"/>
                </a:solidFill>
                <a:latin typeface="Gill Sans" charset="0"/>
                <a:cs typeface="ヒラギノ角ゴ ProN W3" charset="0"/>
                <a:sym typeface="Gill Sans" charset="0"/>
              </a:defRPr>
            </a:lvl2pPr>
            <a:lvl3pPr marL="1143000" indent="-228600" eaLnBrk="0" hangingPunct="0">
              <a:defRPr sz="4200">
                <a:solidFill>
                  <a:srgbClr val="FFFFFF"/>
                </a:solidFill>
                <a:latin typeface="Gill Sans" charset="0"/>
                <a:cs typeface="ヒラギノ角ゴ ProN W3" charset="0"/>
                <a:sym typeface="Gill Sans" charset="0"/>
              </a:defRPr>
            </a:lvl3pPr>
            <a:lvl4pPr marL="1600200" indent="-228600" eaLnBrk="0" hangingPunct="0">
              <a:defRPr sz="4200">
                <a:solidFill>
                  <a:srgbClr val="FFFFFF"/>
                </a:solidFill>
                <a:latin typeface="Gill Sans" charset="0"/>
                <a:cs typeface="ヒラギノ角ゴ ProN W3" charset="0"/>
                <a:sym typeface="Gill Sans" charset="0"/>
              </a:defRPr>
            </a:lvl4pPr>
            <a:lvl5pPr marL="2057400" indent="-228600" eaLnBrk="0" hangingPunct="0">
              <a:defRPr sz="4200">
                <a:solidFill>
                  <a:srgbClr val="FFFFFF"/>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FFFFFF"/>
                </a:solidFill>
                <a:latin typeface="Gill Sans" charset="0"/>
                <a:cs typeface="ヒラギノ角ゴ ProN W3" charset="0"/>
                <a:sym typeface="Gill Sans" charset="0"/>
              </a:defRPr>
            </a:lvl9pPr>
          </a:lstStyle>
          <a:p>
            <a:pPr eaLnBrk="1" hangingPunct="1"/>
            <a:endParaRPr lang="en-US" altLang="en-US"/>
          </a:p>
        </p:txBody>
      </p:sp>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05" y="0"/>
            <a:ext cx="1237428" cy="124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750353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152</TotalTime>
  <Words>751</Words>
  <Application>Microsoft Office PowerPoint</Application>
  <PresentationFormat>Widescreen</PresentationFormat>
  <Paragraphs>122</Paragraphs>
  <Slides>31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Academy Engraved LET</vt:lpstr>
      <vt:lpstr>Arial</vt:lpstr>
      <vt:lpstr>Book Antiqua</vt:lpstr>
      <vt:lpstr>Calibri</vt:lpstr>
      <vt:lpstr>Calibri Light</vt:lpstr>
      <vt:lpstr>Gill Sans</vt:lpstr>
      <vt:lpstr>Times New Roman</vt:lpstr>
      <vt:lpstr>Tw Cen MT</vt:lpstr>
      <vt:lpstr>Wingdings</vt:lpstr>
      <vt:lpstr>ヒラギノ角ゴ ProN W3</vt:lpstr>
      <vt:lpstr>Celestial</vt:lpstr>
      <vt:lpstr> Raspberry Pi: An Introduction </vt:lpstr>
      <vt:lpstr>PowerPoint Presentation</vt:lpstr>
      <vt:lpstr>PowerPoint Presentation</vt:lpstr>
      <vt:lpstr>PowerPoint Presentation</vt:lpstr>
      <vt:lpstr>PowerPoint Presentation</vt:lpstr>
      <vt:lpstr>PowerPoint Presentation</vt:lpstr>
      <vt:lpstr>PowerPoint Presentation</vt:lpstr>
      <vt:lpstr>Reality…! </vt:lpstr>
      <vt:lpstr>PowerPoint Presentation</vt:lpstr>
      <vt:lpstr>PowerPoint Presentation</vt:lpstr>
      <vt:lpstr>PowerPoint Presentation</vt:lpstr>
      <vt:lpstr>Pin  Connection</vt:lpstr>
      <vt:lpstr>Features</vt:lpstr>
      <vt:lpstr>PowerPoint Presentation</vt:lpstr>
      <vt:lpstr>Operating System</vt:lpstr>
      <vt:lpstr>Programming</vt:lpstr>
      <vt:lpstr>PowerPoint Presentation</vt:lpstr>
      <vt:lpstr>Set up with laptop</vt:lpstr>
      <vt:lpstr>PowerPoint Presentation</vt:lpstr>
      <vt:lpstr>PowerPoint Presentation</vt:lpstr>
      <vt:lpstr>PowerPoint Presentation</vt:lpstr>
      <vt:lpstr>PowerPoint Presentation</vt:lpstr>
      <vt:lpstr>PowerPoint Presentation</vt:lpstr>
      <vt:lpstr>Demo_1: blink led</vt:lpstr>
      <vt:lpstr> Disadvantages</vt:lpstr>
      <vt:lpstr>Applications</vt:lpstr>
      <vt:lpstr>Applications</vt:lpstr>
      <vt:lpstr>PowerPoint Presentation</vt:lpstr>
      <vt:lpstr>References</vt:lpstr>
      <vt:lpstr>PowerPoint Presentation</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Raspberry Pi: An Introduction </dc:title>
  <dc:creator>vatsal shah</dc:creator>
  <cp:lastModifiedBy>vatsal shah</cp:lastModifiedBy>
  <cp:revision>77</cp:revision>
  <dcterms:created xsi:type="dcterms:W3CDTF">2016-04-08T12:25:21Z</dcterms:created>
  <dcterms:modified xsi:type="dcterms:W3CDTF">2016-04-10T14:29:24Z</dcterms:modified>
</cp:coreProperties>
</file>